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309" r:id="rId4"/>
    <p:sldId id="319" r:id="rId5"/>
    <p:sldId id="310" r:id="rId6"/>
    <p:sldId id="311" r:id="rId7"/>
    <p:sldId id="318" r:id="rId8"/>
    <p:sldId id="313" r:id="rId9"/>
    <p:sldId id="314" r:id="rId10"/>
    <p:sldId id="285" r:id="rId11"/>
    <p:sldId id="286" r:id="rId12"/>
    <p:sldId id="288" r:id="rId13"/>
    <p:sldId id="289" r:id="rId14"/>
    <p:sldId id="291" r:id="rId15"/>
    <p:sldId id="292" r:id="rId16"/>
    <p:sldId id="294" r:id="rId17"/>
    <p:sldId id="295" r:id="rId18"/>
    <p:sldId id="297" r:id="rId19"/>
    <p:sldId id="298" r:id="rId20"/>
    <p:sldId id="300" r:id="rId21"/>
    <p:sldId id="301" r:id="rId22"/>
    <p:sldId id="303" r:id="rId23"/>
    <p:sldId id="307" r:id="rId24"/>
    <p:sldId id="305" r:id="rId25"/>
    <p:sldId id="315" r:id="rId26"/>
    <p:sldId id="316" r:id="rId27"/>
    <p:sldId id="317" r:id="rId28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0505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16A11766-B338-42F7-96CC-8EF807DE6F24}">
          <p14:sldIdLst>
            <p14:sldId id="256"/>
            <p14:sldId id="271"/>
            <p14:sldId id="309"/>
            <p14:sldId id="319"/>
            <p14:sldId id="310"/>
            <p14:sldId id="311"/>
            <p14:sldId id="318"/>
            <p14:sldId id="313"/>
            <p14:sldId id="314"/>
            <p14:sldId id="285"/>
            <p14:sldId id="286"/>
            <p14:sldId id="288"/>
            <p14:sldId id="289"/>
            <p14:sldId id="291"/>
            <p14:sldId id="292"/>
            <p14:sldId id="294"/>
            <p14:sldId id="295"/>
            <p14:sldId id="297"/>
            <p14:sldId id="298"/>
            <p14:sldId id="300"/>
            <p14:sldId id="301"/>
            <p14:sldId id="303"/>
            <p14:sldId id="307"/>
            <p14:sldId id="305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0CD"/>
          </a:solidFill>
        </a:fill>
      </a:tcStyle>
    </a:wholeTbl>
    <a:band2H>
      <a:tcTxStyle/>
      <a:tcStyle>
        <a:tcBdr/>
        <a:fill>
          <a:solidFill>
            <a:srgbClr val="ECF0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4CC"/>
          </a:solidFill>
        </a:fill>
      </a:tcStyle>
    </a:wholeTbl>
    <a:band2H>
      <a:tcTxStyle/>
      <a:tcStyle>
        <a:tcBdr/>
        <a:fill>
          <a:solidFill>
            <a:srgbClr val="FDF2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5E4"/>
          </a:solidFill>
        </a:fill>
      </a:tcStyle>
    </a:wholeTbl>
    <a:band2H>
      <a:tcTxStyle/>
      <a:tcStyle>
        <a:tcBdr/>
        <a:fill>
          <a:solidFill>
            <a:srgbClr val="EDEB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05050"/>
        </a:fontRef>
        <a:srgbClr val="5050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05050"/>
              </a:solidFill>
              <a:prstDash val="solid"/>
              <a:round/>
            </a:ln>
          </a:top>
          <a:bottom>
            <a:ln w="254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50"/>
              </a:solidFill>
              <a:prstDash val="solid"/>
              <a:round/>
            </a:ln>
          </a:top>
          <a:bottom>
            <a:ln w="254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05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05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0505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505050"/>
              </a:solidFill>
              <a:prstDash val="solid"/>
              <a:round/>
            </a:ln>
          </a:left>
          <a:right>
            <a:ln w="12700" cap="flat">
              <a:solidFill>
                <a:srgbClr val="505050"/>
              </a:solidFill>
              <a:prstDash val="solid"/>
              <a:round/>
            </a:ln>
          </a:right>
          <a:top>
            <a:ln w="12700" cap="flat">
              <a:solidFill>
                <a:srgbClr val="505050"/>
              </a:solidFill>
              <a:prstDash val="solid"/>
              <a:round/>
            </a:ln>
          </a:top>
          <a:bottom>
            <a:ln w="127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solidFill>
                <a:srgbClr val="505050"/>
              </a:solidFill>
              <a:prstDash val="solid"/>
              <a:round/>
            </a:ln>
          </a:insideH>
          <a:insideV>
            <a:ln w="12700" cap="flat">
              <a:solidFill>
                <a:srgbClr val="505050"/>
              </a:solidFill>
              <a:prstDash val="solid"/>
              <a:round/>
            </a:ln>
          </a:insideV>
        </a:tcBdr>
        <a:fill>
          <a:solidFill>
            <a:srgbClr val="50505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505050"/>
              </a:solidFill>
              <a:prstDash val="solid"/>
              <a:round/>
            </a:ln>
          </a:left>
          <a:right>
            <a:ln w="12700" cap="flat">
              <a:solidFill>
                <a:srgbClr val="505050"/>
              </a:solidFill>
              <a:prstDash val="solid"/>
              <a:round/>
            </a:ln>
          </a:right>
          <a:top>
            <a:ln w="12700" cap="flat">
              <a:solidFill>
                <a:srgbClr val="505050"/>
              </a:solidFill>
              <a:prstDash val="solid"/>
              <a:round/>
            </a:ln>
          </a:top>
          <a:bottom>
            <a:ln w="127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solidFill>
                <a:srgbClr val="505050"/>
              </a:solidFill>
              <a:prstDash val="solid"/>
              <a:round/>
            </a:ln>
          </a:insideH>
          <a:insideV>
            <a:ln w="12700" cap="flat">
              <a:solidFill>
                <a:srgbClr val="505050"/>
              </a:solidFill>
              <a:prstDash val="solid"/>
              <a:round/>
            </a:ln>
          </a:insideV>
        </a:tcBdr>
        <a:fill>
          <a:solidFill>
            <a:srgbClr val="505050">
              <a:alpha val="20000"/>
            </a:srgbClr>
          </a:solidFill>
        </a:fill>
      </a:tcStyle>
    </a:firstCol>
    <a:lastRow>
      <a:tcTxStyle b="on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505050"/>
              </a:solidFill>
              <a:prstDash val="solid"/>
              <a:round/>
            </a:ln>
          </a:left>
          <a:right>
            <a:ln w="12700" cap="flat">
              <a:solidFill>
                <a:srgbClr val="505050"/>
              </a:solidFill>
              <a:prstDash val="solid"/>
              <a:round/>
            </a:ln>
          </a:right>
          <a:top>
            <a:ln w="50800" cap="flat">
              <a:solidFill>
                <a:srgbClr val="505050"/>
              </a:solidFill>
              <a:prstDash val="solid"/>
              <a:round/>
            </a:ln>
          </a:top>
          <a:bottom>
            <a:ln w="127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solidFill>
                <a:srgbClr val="505050"/>
              </a:solidFill>
              <a:prstDash val="solid"/>
              <a:round/>
            </a:ln>
          </a:insideH>
          <a:insideV>
            <a:ln w="12700" cap="flat">
              <a:solidFill>
                <a:srgbClr val="50505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05050"/>
        </a:fontRef>
        <a:srgbClr val="505050"/>
      </a:tcTxStyle>
      <a:tcStyle>
        <a:tcBdr>
          <a:left>
            <a:ln w="12700" cap="flat">
              <a:solidFill>
                <a:srgbClr val="505050"/>
              </a:solidFill>
              <a:prstDash val="solid"/>
              <a:round/>
            </a:ln>
          </a:left>
          <a:right>
            <a:ln w="12700" cap="flat">
              <a:solidFill>
                <a:srgbClr val="505050"/>
              </a:solidFill>
              <a:prstDash val="solid"/>
              <a:round/>
            </a:ln>
          </a:right>
          <a:top>
            <a:ln w="12700" cap="flat">
              <a:solidFill>
                <a:srgbClr val="505050"/>
              </a:solidFill>
              <a:prstDash val="solid"/>
              <a:round/>
            </a:ln>
          </a:top>
          <a:bottom>
            <a:ln w="25400" cap="flat">
              <a:solidFill>
                <a:srgbClr val="505050"/>
              </a:solidFill>
              <a:prstDash val="solid"/>
              <a:round/>
            </a:ln>
          </a:bottom>
          <a:insideH>
            <a:ln w="12700" cap="flat">
              <a:solidFill>
                <a:srgbClr val="505050"/>
              </a:solidFill>
              <a:prstDash val="solid"/>
              <a:round/>
            </a:ln>
          </a:insideH>
          <a:insideV>
            <a:ln w="12700" cap="flat">
              <a:solidFill>
                <a:srgbClr val="50505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0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192.168.6.5\Osservatorio\Elezioni%20europee%202024\Tabelle%20elezioni%20europ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0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osservatorio\osservatorio\Elezioni%20europee%202024\Dati%20elezioni%20europe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6333333333331E-2"/>
          <c:y val="2.9850427350427349E-2"/>
          <c:w val="0.92548144444444447"/>
          <c:h val="0.881773931623931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99"/>
              </a:solidFill>
              <a:ln w="9525">
                <a:solidFill>
                  <a:srgbClr val="003399"/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-8.0680000000000005E-3"/>
                  <c:y val="-3.537948717948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6-4A49-8AAB-0FE5BA9DE487}"/>
                </c:ext>
              </c:extLst>
            </c:dLbl>
            <c:dLbl>
              <c:idx val="19"/>
              <c:layout>
                <c:manualLayout>
                  <c:x val="-3.0745555555555556E-3"/>
                  <c:y val="-4.3520512820512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6-4A49-8AAB-0FE5BA9DE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affluenza'!$A$3:$A$22</c:f>
              <c:numCache>
                <c:formatCode>General</c:formatCode>
                <c:ptCount val="20"/>
                <c:pt idx="0">
                  <c:v>1948</c:v>
                </c:pt>
                <c:pt idx="1">
                  <c:v>1953</c:v>
                </c:pt>
                <c:pt idx="2">
                  <c:v>1958</c:v>
                </c:pt>
                <c:pt idx="3">
                  <c:v>1963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1979</c:v>
                </c:pt>
                <c:pt idx="8">
                  <c:v>1983</c:v>
                </c:pt>
                <c:pt idx="9">
                  <c:v>1987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2001</c:v>
                </c:pt>
                <c:pt idx="14">
                  <c:v>2006</c:v>
                </c:pt>
                <c:pt idx="15">
                  <c:v>2008</c:v>
                </c:pt>
                <c:pt idx="16">
                  <c:v>2013</c:v>
                </c:pt>
                <c:pt idx="17">
                  <c:v>2018</c:v>
                </c:pt>
                <c:pt idx="18">
                  <c:v>2022</c:v>
                </c:pt>
                <c:pt idx="19">
                  <c:v>2024</c:v>
                </c:pt>
              </c:numCache>
            </c:numRef>
          </c:cat>
          <c:val>
            <c:numRef>
              <c:f>'Trend affluenza'!$B$3:$B$22</c:f>
              <c:numCache>
                <c:formatCode>#,##0.0</c:formatCode>
                <c:ptCount val="20"/>
                <c:pt idx="0">
                  <c:v>92.2</c:v>
                </c:pt>
                <c:pt idx="1">
                  <c:v>93.8</c:v>
                </c:pt>
                <c:pt idx="2">
                  <c:v>93.8</c:v>
                </c:pt>
                <c:pt idx="3">
                  <c:v>92.9</c:v>
                </c:pt>
                <c:pt idx="4">
                  <c:v>92.8</c:v>
                </c:pt>
                <c:pt idx="5">
                  <c:v>93.2</c:v>
                </c:pt>
                <c:pt idx="6">
                  <c:v>93.4</c:v>
                </c:pt>
                <c:pt idx="7">
                  <c:v>90.6</c:v>
                </c:pt>
                <c:pt idx="8">
                  <c:v>88</c:v>
                </c:pt>
                <c:pt idx="9">
                  <c:v>88.8</c:v>
                </c:pt>
                <c:pt idx="10">
                  <c:v>87.3</c:v>
                </c:pt>
                <c:pt idx="11">
                  <c:v>86.3</c:v>
                </c:pt>
                <c:pt idx="12">
                  <c:v>82.9</c:v>
                </c:pt>
                <c:pt idx="13">
                  <c:v>81.400000000000006</c:v>
                </c:pt>
                <c:pt idx="14">
                  <c:v>83.6</c:v>
                </c:pt>
                <c:pt idx="15">
                  <c:v>80.5</c:v>
                </c:pt>
                <c:pt idx="16">
                  <c:v>75.2</c:v>
                </c:pt>
                <c:pt idx="17">
                  <c:v>72.900000000000006</c:v>
                </c:pt>
                <c:pt idx="18">
                  <c:v>63.8</c:v>
                </c:pt>
                <c:pt idx="19" formatCode="0.0">
                  <c:v>49.69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26-4A49-8AAB-0FE5BA9DE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165976"/>
        <c:axId val="468163456"/>
      </c:lineChart>
      <c:catAx>
        <c:axId val="46816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8163456"/>
        <c:crosses val="autoZero"/>
        <c:auto val="1"/>
        <c:lblAlgn val="ctr"/>
        <c:lblOffset val="100"/>
        <c:noMultiLvlLbl val="0"/>
      </c:catAx>
      <c:valAx>
        <c:axId val="46816345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68165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Fratelli d'Italia 2024-2022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'Fratelli d''Italia'!$J$3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C-4CC3-BDA5-51728CF9A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'Fratelli d''Italia'!$I$4:$I$23</c:f>
              <c:strCache>
                <c:ptCount val="20"/>
                <c:pt idx="0">
                  <c:v>Trentino-Alto Adige</c:v>
                </c:pt>
                <c:pt idx="1">
                  <c:v>Sicilia</c:v>
                </c:pt>
                <c:pt idx="2">
                  <c:v>Sardegna</c:v>
                </c:pt>
                <c:pt idx="3">
                  <c:v>Toscana</c:v>
                </c:pt>
                <c:pt idx="4">
                  <c:v>Calabria</c:v>
                </c:pt>
                <c:pt idx="5">
                  <c:v>Umbria</c:v>
                </c:pt>
                <c:pt idx="6">
                  <c:v>Lazio</c:v>
                </c:pt>
                <c:pt idx="7">
                  <c:v>Campania</c:v>
                </c:pt>
                <c:pt idx="8">
                  <c:v>Liguria</c:v>
                </c:pt>
                <c:pt idx="9">
                  <c:v>Friuli-Venezia Giulia</c:v>
                </c:pt>
                <c:pt idx="10">
                  <c:v>Italia</c:v>
                </c:pt>
                <c:pt idx="11">
                  <c:v>Emilia-Romagna</c:v>
                </c:pt>
                <c:pt idx="12">
                  <c:v>Lombardia</c:v>
                </c:pt>
                <c:pt idx="13">
                  <c:v>Puglia</c:v>
                </c:pt>
                <c:pt idx="14">
                  <c:v>Piemonte</c:v>
                </c:pt>
                <c:pt idx="15">
                  <c:v>Marche</c:v>
                </c:pt>
                <c:pt idx="16">
                  <c:v>Veneto</c:v>
                </c:pt>
                <c:pt idx="17">
                  <c:v>Molise</c:v>
                </c:pt>
                <c:pt idx="18">
                  <c:v>Abruzzo</c:v>
                </c:pt>
                <c:pt idx="19">
                  <c:v>Basilicata</c:v>
                </c:pt>
              </c:strCache>
            </c:strRef>
          </c:cat>
          <c:val>
            <c:numRef>
              <c:f>'Fratelli d''Italia'!$J$4:$J$23</c:f>
              <c:numCache>
                <c:formatCode>0.0</c:formatCode>
                <c:ptCount val="20"/>
                <c:pt idx="0">
                  <c:v>0.75999999999999801</c:v>
                </c:pt>
                <c:pt idx="1">
                  <c:v>1.0899999999999999</c:v>
                </c:pt>
                <c:pt idx="2">
                  <c:v>1.1699999999999982</c:v>
                </c:pt>
                <c:pt idx="3">
                  <c:v>1.4400000000000013</c:v>
                </c:pt>
                <c:pt idx="4">
                  <c:v>1.5700000000000003</c:v>
                </c:pt>
                <c:pt idx="5">
                  <c:v>1.8199999999999967</c:v>
                </c:pt>
                <c:pt idx="6">
                  <c:v>1.9100000000000001</c:v>
                </c:pt>
                <c:pt idx="7">
                  <c:v>2.0100000000000016</c:v>
                </c:pt>
                <c:pt idx="8">
                  <c:v>2.4699999999999989</c:v>
                </c:pt>
                <c:pt idx="9">
                  <c:v>2.6999999999999993</c:v>
                </c:pt>
                <c:pt idx="10">
                  <c:v>2.7600000000000016</c:v>
                </c:pt>
                <c:pt idx="11">
                  <c:v>3.0199999999999996</c:v>
                </c:pt>
                <c:pt idx="12">
                  <c:v>3.2899999999999991</c:v>
                </c:pt>
                <c:pt idx="13">
                  <c:v>3.3499999999999979</c:v>
                </c:pt>
                <c:pt idx="14">
                  <c:v>3.4400000000000013</c:v>
                </c:pt>
                <c:pt idx="15">
                  <c:v>3.7999999999999972</c:v>
                </c:pt>
                <c:pt idx="16">
                  <c:v>4.8799999999999955</c:v>
                </c:pt>
                <c:pt idx="17">
                  <c:v>5.360000000000003</c:v>
                </c:pt>
                <c:pt idx="18">
                  <c:v>5.43</c:v>
                </c:pt>
                <c:pt idx="19">
                  <c:v>7.3000000000000007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C-4CC3-BDA5-51728CF9A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4209791"/>
        <c:axId val="1324225631"/>
      </c:barChart>
      <c:catAx>
        <c:axId val="132420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24225631"/>
        <c:crosses val="autoZero"/>
        <c:auto val="1"/>
        <c:lblAlgn val="ctr"/>
        <c:lblOffset val="100"/>
        <c:noMultiLvlLbl val="0"/>
      </c:catAx>
      <c:valAx>
        <c:axId val="13242256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2420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/>
              <a:t>Lega Salvini Premier 2024-2022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F-4206-BB01-12E05EB64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Lega!$K$2:$K$21</c:f>
              <c:strCache>
                <c:ptCount val="20"/>
                <c:pt idx="0">
                  <c:v>Basilicata</c:v>
                </c:pt>
                <c:pt idx="1">
                  <c:v>Veneto</c:v>
                </c:pt>
                <c:pt idx="2">
                  <c:v>Emilia - Romagna</c:v>
                </c:pt>
                <c:pt idx="3">
                  <c:v>Trentino - Alto Adige</c:v>
                </c:pt>
                <c:pt idx="4">
                  <c:v>Umbria</c:v>
                </c:pt>
                <c:pt idx="5">
                  <c:v>Sardegna</c:v>
                </c:pt>
                <c:pt idx="6">
                  <c:v>Liguria</c:v>
                </c:pt>
                <c:pt idx="7">
                  <c:v>Piemonte</c:v>
                </c:pt>
                <c:pt idx="8">
                  <c:v>Toscana</c:v>
                </c:pt>
                <c:pt idx="9">
                  <c:v>Lombardia</c:v>
                </c:pt>
                <c:pt idx="10">
                  <c:v>Abruzzo</c:v>
                </c:pt>
                <c:pt idx="11">
                  <c:v>Italia</c:v>
                </c:pt>
                <c:pt idx="12">
                  <c:v>Marche</c:v>
                </c:pt>
                <c:pt idx="13">
                  <c:v>Lazio</c:v>
                </c:pt>
                <c:pt idx="14">
                  <c:v>Puglia</c:v>
                </c:pt>
                <c:pt idx="15">
                  <c:v>Campania</c:v>
                </c:pt>
                <c:pt idx="16">
                  <c:v>Sicilia</c:v>
                </c:pt>
                <c:pt idx="17">
                  <c:v>Calabria</c:v>
                </c:pt>
                <c:pt idx="18">
                  <c:v>Friuli - Venezia Giulia</c:v>
                </c:pt>
                <c:pt idx="19">
                  <c:v>Molise</c:v>
                </c:pt>
              </c:strCache>
            </c:strRef>
          </c:cat>
          <c:val>
            <c:numRef>
              <c:f>Lega!$L$2:$L$21</c:f>
              <c:numCache>
                <c:formatCode>0.0</c:formatCode>
                <c:ptCount val="20"/>
                <c:pt idx="0">
                  <c:v>-3.5700000000000003</c:v>
                </c:pt>
                <c:pt idx="1">
                  <c:v>-1.3499999999999996</c:v>
                </c:pt>
                <c:pt idx="2">
                  <c:v>-1.0199999999999996</c:v>
                </c:pt>
                <c:pt idx="3">
                  <c:v>-0.96999999999999975</c:v>
                </c:pt>
                <c:pt idx="4">
                  <c:v>-0.87000000000000011</c:v>
                </c:pt>
                <c:pt idx="5">
                  <c:v>-0.75</c:v>
                </c:pt>
                <c:pt idx="6">
                  <c:v>-0.41999999999999993</c:v>
                </c:pt>
                <c:pt idx="7">
                  <c:v>-0.40000000000000036</c:v>
                </c:pt>
                <c:pt idx="8">
                  <c:v>-0.38999999999999968</c:v>
                </c:pt>
                <c:pt idx="9">
                  <c:v>-0.21000000000000085</c:v>
                </c:pt>
                <c:pt idx="10">
                  <c:v>-0.14999999999999947</c:v>
                </c:pt>
                <c:pt idx="11">
                  <c:v>0.17999999999999972</c:v>
                </c:pt>
                <c:pt idx="12">
                  <c:v>0.28999999999999915</c:v>
                </c:pt>
                <c:pt idx="13">
                  <c:v>0.33999999999999986</c:v>
                </c:pt>
                <c:pt idx="14">
                  <c:v>0.89000000000000057</c:v>
                </c:pt>
                <c:pt idx="15">
                  <c:v>1.3699999999999992</c:v>
                </c:pt>
                <c:pt idx="16">
                  <c:v>2.37</c:v>
                </c:pt>
                <c:pt idx="17">
                  <c:v>3.3899999999999997</c:v>
                </c:pt>
                <c:pt idx="18">
                  <c:v>3.9299999999999997</c:v>
                </c:pt>
                <c:pt idx="19">
                  <c:v>8.6000000000000014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F-4206-BB01-12E05EB64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4251071"/>
        <c:axId val="1324240031"/>
      </c:barChart>
      <c:catAx>
        <c:axId val="1324251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24240031"/>
        <c:crosses val="autoZero"/>
        <c:auto val="1"/>
        <c:lblAlgn val="ctr"/>
        <c:lblOffset val="100"/>
        <c:noMultiLvlLbl val="0"/>
      </c:catAx>
      <c:valAx>
        <c:axId val="1324240031"/>
        <c:scaling>
          <c:orientation val="minMax"/>
          <c:max val="10"/>
          <c:min val="-5"/>
        </c:scaling>
        <c:delete val="1"/>
        <c:axPos val="b"/>
        <c:numFmt formatCode="0.0" sourceLinked="1"/>
        <c:majorTickMark val="none"/>
        <c:minorTickMark val="none"/>
        <c:tickLblPos val="nextTo"/>
        <c:crossAx val="13242510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/>
              <a:t>Forza Italia - Noi Moderati - PPE 2024-2022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94-413F-9FA1-E156B13B3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'Forza Italia'!$K$3:$K$22</c:f>
              <c:strCache>
                <c:ptCount val="20"/>
                <c:pt idx="0">
                  <c:v>Puglia</c:v>
                </c:pt>
                <c:pt idx="1">
                  <c:v>Molise</c:v>
                </c:pt>
                <c:pt idx="2">
                  <c:v>Basilicata</c:v>
                </c:pt>
                <c:pt idx="3">
                  <c:v>Abruzzo</c:v>
                </c:pt>
                <c:pt idx="4">
                  <c:v>Trentino - Alto Adige</c:v>
                </c:pt>
                <c:pt idx="5">
                  <c:v>Marche</c:v>
                </c:pt>
                <c:pt idx="6">
                  <c:v>Emilia - Romagna</c:v>
                </c:pt>
                <c:pt idx="7">
                  <c:v>Friuli - Venezia Giulia</c:v>
                </c:pt>
                <c:pt idx="8">
                  <c:v>Lazio</c:v>
                </c:pt>
                <c:pt idx="9">
                  <c:v>Toscana</c:v>
                </c:pt>
                <c:pt idx="10">
                  <c:v>Campania</c:v>
                </c:pt>
                <c:pt idx="11">
                  <c:v>Sardegna</c:v>
                </c:pt>
                <c:pt idx="12">
                  <c:v>Lombardia</c:v>
                </c:pt>
                <c:pt idx="13">
                  <c:v>Italia</c:v>
                </c:pt>
                <c:pt idx="14">
                  <c:v>Veneto</c:v>
                </c:pt>
                <c:pt idx="15">
                  <c:v>Umbria</c:v>
                </c:pt>
                <c:pt idx="16">
                  <c:v>Piemonte</c:v>
                </c:pt>
                <c:pt idx="17">
                  <c:v>Liguria</c:v>
                </c:pt>
                <c:pt idx="18">
                  <c:v>Calabria</c:v>
                </c:pt>
                <c:pt idx="19">
                  <c:v>Sicilia</c:v>
                </c:pt>
              </c:strCache>
            </c:strRef>
          </c:cat>
          <c:val>
            <c:numRef>
              <c:f>'Forza Italia'!$L$3:$L$22</c:f>
              <c:numCache>
                <c:formatCode>0.0</c:formatCode>
                <c:ptCount val="20"/>
                <c:pt idx="0">
                  <c:v>-3.71</c:v>
                </c:pt>
                <c:pt idx="1">
                  <c:v>-3.0400000000000009</c:v>
                </c:pt>
                <c:pt idx="2">
                  <c:v>-0.48000000000000043</c:v>
                </c:pt>
                <c:pt idx="3">
                  <c:v>-0.27999999999999936</c:v>
                </c:pt>
                <c:pt idx="4">
                  <c:v>0.10000000000000009</c:v>
                </c:pt>
                <c:pt idx="5">
                  <c:v>0.20999999999999996</c:v>
                </c:pt>
                <c:pt idx="6">
                  <c:v>0.3100000000000005</c:v>
                </c:pt>
                <c:pt idx="7">
                  <c:v>0.35999999999999943</c:v>
                </c:pt>
                <c:pt idx="8">
                  <c:v>0.47999999999999954</c:v>
                </c:pt>
                <c:pt idx="9">
                  <c:v>0.6800000000000006</c:v>
                </c:pt>
                <c:pt idx="10">
                  <c:v>1.120000000000001</c:v>
                </c:pt>
                <c:pt idx="11">
                  <c:v>1.1899999999999995</c:v>
                </c:pt>
                <c:pt idx="12">
                  <c:v>1.4000000000000004</c:v>
                </c:pt>
                <c:pt idx="13">
                  <c:v>1.4900000000000002</c:v>
                </c:pt>
                <c:pt idx="14">
                  <c:v>1.58</c:v>
                </c:pt>
                <c:pt idx="15">
                  <c:v>1.580000000000001</c:v>
                </c:pt>
                <c:pt idx="16">
                  <c:v>2</c:v>
                </c:pt>
                <c:pt idx="17">
                  <c:v>2.0299999999999994</c:v>
                </c:pt>
                <c:pt idx="18">
                  <c:v>2.3800000000000008</c:v>
                </c:pt>
                <c:pt idx="19">
                  <c:v>12.530000000000001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4-413F-9FA1-E156B13B3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4257311"/>
        <c:axId val="1324245311"/>
      </c:barChart>
      <c:catAx>
        <c:axId val="1324257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24245311"/>
        <c:crosses val="autoZero"/>
        <c:auto val="1"/>
        <c:lblAlgn val="ctr"/>
        <c:lblOffset val="100"/>
        <c:noMultiLvlLbl val="0"/>
      </c:catAx>
      <c:valAx>
        <c:axId val="1324245311"/>
        <c:scaling>
          <c:orientation val="minMax"/>
          <c:max val="13"/>
          <c:min val="-5"/>
        </c:scaling>
        <c:delete val="1"/>
        <c:axPos val="b"/>
        <c:numFmt formatCode="0.0" sourceLinked="1"/>
        <c:majorTickMark val="none"/>
        <c:minorTickMark val="none"/>
        <c:tickLblPos val="nextTo"/>
        <c:crossAx val="132425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/>
              <a:t>Partito</a:t>
            </a:r>
            <a:r>
              <a:rPr lang="it-IT" baseline="0"/>
              <a:t> Democratico 2024-2022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B-4ADD-8288-72E2D64FBB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PD!$L$5:$L$24</c:f>
              <c:strCache>
                <c:ptCount val="20"/>
                <c:pt idx="0">
                  <c:v>Trentino-Alto Adige </c:v>
                </c:pt>
                <c:pt idx="1">
                  <c:v>Molise</c:v>
                </c:pt>
                <c:pt idx="2">
                  <c:v>Calabria</c:v>
                </c:pt>
                <c:pt idx="3">
                  <c:v>Sicilia</c:v>
                </c:pt>
                <c:pt idx="4">
                  <c:v>Friuli-Venezia Giulia </c:v>
                </c:pt>
                <c:pt idx="5">
                  <c:v>Veneto</c:v>
                </c:pt>
                <c:pt idx="6">
                  <c:v>Piemonte</c:v>
                </c:pt>
                <c:pt idx="7">
                  <c:v>Lazio</c:v>
                </c:pt>
                <c:pt idx="8">
                  <c:v>Liguria</c:v>
                </c:pt>
                <c:pt idx="9">
                  <c:v>Lombardia</c:v>
                </c:pt>
                <c:pt idx="10">
                  <c:v>Abruzzo</c:v>
                </c:pt>
                <c:pt idx="11">
                  <c:v>Italia</c:v>
                </c:pt>
                <c:pt idx="12">
                  <c:v>Marche</c:v>
                </c:pt>
                <c:pt idx="13">
                  <c:v>Sardegna</c:v>
                </c:pt>
                <c:pt idx="14">
                  <c:v>Umbria</c:v>
                </c:pt>
                <c:pt idx="15">
                  <c:v>Toscana</c:v>
                </c:pt>
                <c:pt idx="16">
                  <c:v>Campania</c:v>
                </c:pt>
                <c:pt idx="17">
                  <c:v>Basilicata</c:v>
                </c:pt>
                <c:pt idx="18">
                  <c:v>Emilia-Romagna </c:v>
                </c:pt>
                <c:pt idx="19">
                  <c:v>Puglia</c:v>
                </c:pt>
              </c:strCache>
            </c:strRef>
          </c:cat>
          <c:val>
            <c:numRef>
              <c:f>PD!$M$5:$M$24</c:f>
              <c:numCache>
                <c:formatCode>0.0</c:formatCode>
                <c:ptCount val="20"/>
                <c:pt idx="0">
                  <c:v>-1.240000000000002</c:v>
                </c:pt>
                <c:pt idx="1">
                  <c:v>-0.14000000000000057</c:v>
                </c:pt>
                <c:pt idx="2">
                  <c:v>1.4800000000000004</c:v>
                </c:pt>
                <c:pt idx="3">
                  <c:v>2.4499999999999993</c:v>
                </c:pt>
                <c:pt idx="4">
                  <c:v>2.5700000000000003</c:v>
                </c:pt>
                <c:pt idx="5">
                  <c:v>2.5799999999999983</c:v>
                </c:pt>
                <c:pt idx="6">
                  <c:v>2.9499999999999993</c:v>
                </c:pt>
                <c:pt idx="7">
                  <c:v>3.4499999999999993</c:v>
                </c:pt>
                <c:pt idx="8">
                  <c:v>3.59</c:v>
                </c:pt>
                <c:pt idx="9">
                  <c:v>3.629999999999999</c:v>
                </c:pt>
                <c:pt idx="10">
                  <c:v>3.75</c:v>
                </c:pt>
                <c:pt idx="11">
                  <c:v>5.009999999999998</c:v>
                </c:pt>
                <c:pt idx="12">
                  <c:v>5.1000000000000014</c:v>
                </c:pt>
                <c:pt idx="13">
                  <c:v>5.4600000000000009</c:v>
                </c:pt>
                <c:pt idx="14">
                  <c:v>5.48</c:v>
                </c:pt>
                <c:pt idx="15">
                  <c:v>5.5</c:v>
                </c:pt>
                <c:pt idx="16">
                  <c:v>6.6</c:v>
                </c:pt>
                <c:pt idx="17">
                  <c:v>7.98</c:v>
                </c:pt>
                <c:pt idx="18">
                  <c:v>8.009999999999998</c:v>
                </c:pt>
                <c:pt idx="19">
                  <c:v>16.77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B-4ADD-8288-72E2D64FB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85866256"/>
        <c:axId val="885862896"/>
      </c:barChart>
      <c:catAx>
        <c:axId val="88586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85862896"/>
        <c:crosses val="autoZero"/>
        <c:auto val="1"/>
        <c:lblAlgn val="ctr"/>
        <c:lblOffset val="100"/>
        <c:noMultiLvlLbl val="0"/>
      </c:catAx>
      <c:valAx>
        <c:axId val="8858628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8586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aseline="0"/>
              <a:t>Alleanza Verdi e Sinistra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DC-4FF9-ADEF-ECFD2381218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DC-4FF9-ADEF-ECFD2381218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DC-4FF9-ADEF-ECFD23812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Verdi!$I$5:$I$23</c:f>
              <c:strCache>
                <c:ptCount val="19"/>
                <c:pt idx="0">
                  <c:v>Puglia</c:v>
                </c:pt>
                <c:pt idx="1">
                  <c:v>Basilicata</c:v>
                </c:pt>
                <c:pt idx="2">
                  <c:v>Molise</c:v>
                </c:pt>
                <c:pt idx="3">
                  <c:v>Umbria</c:v>
                </c:pt>
                <c:pt idx="4">
                  <c:v>Emilia-Romagna </c:v>
                </c:pt>
                <c:pt idx="5">
                  <c:v>Friuli-Venezia Giulia </c:v>
                </c:pt>
                <c:pt idx="6">
                  <c:v>Marche</c:v>
                </c:pt>
                <c:pt idx="7">
                  <c:v>Abruzzo</c:v>
                </c:pt>
                <c:pt idx="8">
                  <c:v>Toscana</c:v>
                </c:pt>
                <c:pt idx="9">
                  <c:v>Sicilia</c:v>
                </c:pt>
                <c:pt idx="10">
                  <c:v>Veneto</c:v>
                </c:pt>
                <c:pt idx="11">
                  <c:v>Lombardia</c:v>
                </c:pt>
                <c:pt idx="12">
                  <c:v>Italia</c:v>
                </c:pt>
                <c:pt idx="13">
                  <c:v>Liguria</c:v>
                </c:pt>
                <c:pt idx="14">
                  <c:v>Piemonte</c:v>
                </c:pt>
                <c:pt idx="15">
                  <c:v>Calabria</c:v>
                </c:pt>
                <c:pt idx="16">
                  <c:v>Campania</c:v>
                </c:pt>
                <c:pt idx="17">
                  <c:v>Lazio</c:v>
                </c:pt>
                <c:pt idx="18">
                  <c:v>Sardegna</c:v>
                </c:pt>
              </c:strCache>
            </c:strRef>
          </c:cat>
          <c:val>
            <c:numRef>
              <c:f>Verdi!$J$5:$J$23</c:f>
              <c:numCache>
                <c:formatCode>0.0</c:formatCode>
                <c:ptCount val="19"/>
                <c:pt idx="0">
                  <c:v>0.83000000000000007</c:v>
                </c:pt>
                <c:pt idx="1">
                  <c:v>1.1499999999999999</c:v>
                </c:pt>
                <c:pt idx="2">
                  <c:v>2.1399999999999997</c:v>
                </c:pt>
                <c:pt idx="3">
                  <c:v>2.21</c:v>
                </c:pt>
                <c:pt idx="4">
                  <c:v>2.2300000000000004</c:v>
                </c:pt>
                <c:pt idx="5">
                  <c:v>2.3999999999999995</c:v>
                </c:pt>
                <c:pt idx="6">
                  <c:v>2.42</c:v>
                </c:pt>
                <c:pt idx="7">
                  <c:v>2.5499999999999998</c:v>
                </c:pt>
                <c:pt idx="8">
                  <c:v>2.6499999999999995</c:v>
                </c:pt>
                <c:pt idx="9">
                  <c:v>2.6999999999999997</c:v>
                </c:pt>
                <c:pt idx="10">
                  <c:v>2.79</c:v>
                </c:pt>
                <c:pt idx="11">
                  <c:v>3</c:v>
                </c:pt>
                <c:pt idx="12" formatCode="General">
                  <c:v>3.18</c:v>
                </c:pt>
                <c:pt idx="13">
                  <c:v>3.2799999999999994</c:v>
                </c:pt>
                <c:pt idx="14">
                  <c:v>3.4200000000000008</c:v>
                </c:pt>
                <c:pt idx="15">
                  <c:v>4.13</c:v>
                </c:pt>
                <c:pt idx="16">
                  <c:v>4.17</c:v>
                </c:pt>
                <c:pt idx="17">
                  <c:v>4.41</c:v>
                </c:pt>
                <c:pt idx="18">
                  <c:v>4.9500000000000011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DC-4FF9-ADEF-ECFD23812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885866256"/>
        <c:axId val="885862896"/>
      </c:barChart>
      <c:catAx>
        <c:axId val="88586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85862896"/>
        <c:crosses val="autoZero"/>
        <c:auto val="1"/>
        <c:lblAlgn val="ctr"/>
        <c:lblOffset val="100"/>
        <c:noMultiLvlLbl val="0"/>
      </c:catAx>
      <c:valAx>
        <c:axId val="8858628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8586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baseline="0"/>
              <a:t>Movimento 5 Stelle 2024-2022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1-4BD6-A538-A17ECDC585C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91-4BD6-A538-A17ECDC585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M5S!$L$5:$L$24</c:f>
              <c:strCache>
                <c:ptCount val="20"/>
                <c:pt idx="0">
                  <c:v>Puglia</c:v>
                </c:pt>
                <c:pt idx="1">
                  <c:v>Campania</c:v>
                </c:pt>
                <c:pt idx="2">
                  <c:v>Calabria</c:v>
                </c:pt>
                <c:pt idx="3">
                  <c:v>Basilicata</c:v>
                </c:pt>
                <c:pt idx="4">
                  <c:v>Sicilia</c:v>
                </c:pt>
                <c:pt idx="5">
                  <c:v>Molise</c:v>
                </c:pt>
                <c:pt idx="6">
                  <c:v>Abruzzo</c:v>
                </c:pt>
                <c:pt idx="7">
                  <c:v>Italia</c:v>
                </c:pt>
                <c:pt idx="8">
                  <c:v>Sardegna</c:v>
                </c:pt>
                <c:pt idx="9">
                  <c:v>Lazio</c:v>
                </c:pt>
                <c:pt idx="10">
                  <c:v>Marche</c:v>
                </c:pt>
                <c:pt idx="11">
                  <c:v>Umbria</c:v>
                </c:pt>
                <c:pt idx="12">
                  <c:v>Toscana</c:v>
                </c:pt>
                <c:pt idx="13">
                  <c:v>Emilia-Romagna </c:v>
                </c:pt>
                <c:pt idx="14">
                  <c:v>Liguria</c:v>
                </c:pt>
                <c:pt idx="15">
                  <c:v>Piemonte</c:v>
                </c:pt>
                <c:pt idx="16">
                  <c:v>Lombardia</c:v>
                </c:pt>
                <c:pt idx="17">
                  <c:v>Friuli-Venezia Giulia </c:v>
                </c:pt>
                <c:pt idx="18">
                  <c:v>Trentino-Alto Adige </c:v>
                </c:pt>
                <c:pt idx="19">
                  <c:v>Veneto</c:v>
                </c:pt>
              </c:strCache>
            </c:strRef>
          </c:cat>
          <c:val>
            <c:numRef>
              <c:f>M5S!$M$5:$M$24</c:f>
              <c:numCache>
                <c:formatCode>0.0</c:formatCode>
                <c:ptCount val="20"/>
                <c:pt idx="0">
                  <c:v>-13.89</c:v>
                </c:pt>
                <c:pt idx="1">
                  <c:v>-13.830000000000002</c:v>
                </c:pt>
                <c:pt idx="2">
                  <c:v>-13.219999999999999</c:v>
                </c:pt>
                <c:pt idx="3">
                  <c:v>-12.25</c:v>
                </c:pt>
                <c:pt idx="4">
                  <c:v>-12.149999999999999</c:v>
                </c:pt>
                <c:pt idx="5">
                  <c:v>-9.59</c:v>
                </c:pt>
                <c:pt idx="6">
                  <c:v>-6.51</c:v>
                </c:pt>
                <c:pt idx="7">
                  <c:v>-5.42</c:v>
                </c:pt>
                <c:pt idx="8">
                  <c:v>-4.9000000000000021</c:v>
                </c:pt>
                <c:pt idx="9">
                  <c:v>-4.4800000000000004</c:v>
                </c:pt>
                <c:pt idx="10">
                  <c:v>-3.92</c:v>
                </c:pt>
                <c:pt idx="11">
                  <c:v>-3.83</c:v>
                </c:pt>
                <c:pt idx="12">
                  <c:v>-2.879999999999999</c:v>
                </c:pt>
                <c:pt idx="13">
                  <c:v>-2.7300000000000004</c:v>
                </c:pt>
                <c:pt idx="14">
                  <c:v>-2.5099999999999998</c:v>
                </c:pt>
                <c:pt idx="15">
                  <c:v>-2.4000000000000004</c:v>
                </c:pt>
                <c:pt idx="16">
                  <c:v>-1.83</c:v>
                </c:pt>
                <c:pt idx="17">
                  <c:v>-1.7800000000000002</c:v>
                </c:pt>
                <c:pt idx="18">
                  <c:v>-1.67</c:v>
                </c:pt>
                <c:pt idx="19">
                  <c:v>-0.95000000000000018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1-4BD6-A538-A17ECDC585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885866256"/>
        <c:axId val="885862896"/>
      </c:barChart>
      <c:catAx>
        <c:axId val="88586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85862896"/>
        <c:crosses val="autoZero"/>
        <c:auto val="1"/>
        <c:lblAlgn val="ctr"/>
        <c:lblOffset val="100"/>
        <c:noMultiLvlLbl val="0"/>
      </c:catAx>
      <c:valAx>
        <c:axId val="8858628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8586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it-IT" sz="1400"/>
              <a:t>Azione - Stati Uniti d'Europa 2024-2022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B-4EA7-B7C7-C9318AA73B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'Renzi+Calenda'!$I$2:$I$21</c:f>
              <c:strCache>
                <c:ptCount val="20"/>
                <c:pt idx="0">
                  <c:v>Umbria</c:v>
                </c:pt>
                <c:pt idx="1">
                  <c:v>Lombardia</c:v>
                </c:pt>
                <c:pt idx="2">
                  <c:v>Emilia-Romagna</c:v>
                </c:pt>
                <c:pt idx="3">
                  <c:v>Veneto</c:v>
                </c:pt>
                <c:pt idx="4">
                  <c:v>Piemonte</c:v>
                </c:pt>
                <c:pt idx="5">
                  <c:v>Toscana</c:v>
                </c:pt>
                <c:pt idx="6">
                  <c:v>Sicilia</c:v>
                </c:pt>
                <c:pt idx="7">
                  <c:v>Marche</c:v>
                </c:pt>
                <c:pt idx="8">
                  <c:v>Lazio</c:v>
                </c:pt>
                <c:pt idx="9">
                  <c:v>Trentino-Alto Adige</c:v>
                </c:pt>
                <c:pt idx="10">
                  <c:v>Abruzzo</c:v>
                </c:pt>
                <c:pt idx="11">
                  <c:v>Italia</c:v>
                </c:pt>
                <c:pt idx="12">
                  <c:v>Puglia</c:v>
                </c:pt>
                <c:pt idx="13">
                  <c:v>Sardegna</c:v>
                </c:pt>
                <c:pt idx="14">
                  <c:v>Friuli-Venezia Giulia</c:v>
                </c:pt>
                <c:pt idx="15">
                  <c:v>Molise</c:v>
                </c:pt>
                <c:pt idx="16">
                  <c:v>Liguria</c:v>
                </c:pt>
                <c:pt idx="17">
                  <c:v>Basilicata</c:v>
                </c:pt>
                <c:pt idx="18">
                  <c:v>Campania</c:v>
                </c:pt>
                <c:pt idx="19">
                  <c:v>Calabria</c:v>
                </c:pt>
              </c:strCache>
            </c:strRef>
          </c:cat>
          <c:val>
            <c:numRef>
              <c:f>'Renzi+Calenda'!$J$2:$J$21</c:f>
              <c:numCache>
                <c:formatCode>0.0</c:formatCode>
                <c:ptCount val="20"/>
                <c:pt idx="0">
                  <c:v>-2.6199999999999992</c:v>
                </c:pt>
                <c:pt idx="1">
                  <c:v>-2.5500000000000007</c:v>
                </c:pt>
                <c:pt idx="2">
                  <c:v>-2.4599999999999991</c:v>
                </c:pt>
                <c:pt idx="3">
                  <c:v>-2.1899999999999995</c:v>
                </c:pt>
                <c:pt idx="4">
                  <c:v>-1.8200000000000003</c:v>
                </c:pt>
                <c:pt idx="5">
                  <c:v>-1.8000000000000007</c:v>
                </c:pt>
                <c:pt idx="6">
                  <c:v>-1.63</c:v>
                </c:pt>
                <c:pt idx="7">
                  <c:v>-1.25</c:v>
                </c:pt>
                <c:pt idx="8">
                  <c:v>-1.1100000000000012</c:v>
                </c:pt>
                <c:pt idx="9">
                  <c:v>-1.1000000000000005</c:v>
                </c:pt>
                <c:pt idx="10">
                  <c:v>-1.0899999999999999</c:v>
                </c:pt>
                <c:pt idx="11">
                  <c:v>-0.67999999999999972</c:v>
                </c:pt>
                <c:pt idx="12">
                  <c:v>-0.63999999999999968</c:v>
                </c:pt>
                <c:pt idx="13">
                  <c:v>-0.62999999999999989</c:v>
                </c:pt>
                <c:pt idx="14">
                  <c:v>-0.13000000000000078</c:v>
                </c:pt>
                <c:pt idx="15">
                  <c:v>1.7800000000000002</c:v>
                </c:pt>
                <c:pt idx="16">
                  <c:v>2.2100000000000009</c:v>
                </c:pt>
                <c:pt idx="17">
                  <c:v>5.0299999999999976</c:v>
                </c:pt>
                <c:pt idx="18">
                  <c:v>5.47</c:v>
                </c:pt>
                <c:pt idx="19">
                  <c:v>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B-4EA7-B7C7-C9318AA73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70646687"/>
        <c:axId val="1070649567"/>
      </c:barChart>
      <c:catAx>
        <c:axId val="1070646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070649567"/>
        <c:crosses val="autoZero"/>
        <c:auto val="1"/>
        <c:lblAlgn val="ctr"/>
        <c:lblOffset val="100"/>
        <c:noMultiLvlLbl val="0"/>
      </c:catAx>
      <c:valAx>
        <c:axId val="1070649567"/>
        <c:scaling>
          <c:orientation val="minMax"/>
          <c:min val="-4"/>
        </c:scaling>
        <c:delete val="1"/>
        <c:axPos val="b"/>
        <c:numFmt formatCode="#,##0" sourceLinked="0"/>
        <c:majorTickMark val="none"/>
        <c:minorTickMark val="none"/>
        <c:tickLblPos val="nextTo"/>
        <c:crossAx val="107064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sto titolo"/>
          <p:cNvSpPr txBox="1">
            <a:spLocks noGrp="1"/>
          </p:cNvSpPr>
          <p:nvPr>
            <p:ph type="title"/>
          </p:nvPr>
        </p:nvSpPr>
        <p:spPr>
          <a:xfrm>
            <a:off x="762000" y="2286000"/>
            <a:ext cx="8382000" cy="1143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886200"/>
            <a:ext cx="69342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algn="ctr"/>
            <a:lvl3pPr algn="ctr"/>
            <a:lvl4pPr algn="ctr"/>
            <a:lvl5pPr algn="ctr"/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31314" y="6248400"/>
            <a:ext cx="612687" cy="609883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EEECE1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/>
          <p:cNvSpPr txBox="1"/>
          <p:nvPr/>
        </p:nvSpPr>
        <p:spPr>
          <a:xfrm>
            <a:off x="639762" y="228600"/>
            <a:ext cx="3806826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5000"/>
              </a:lnSpc>
              <a:defRPr sz="1000"/>
            </a:lvl1pPr>
          </a:lstStyle>
          <a:p>
            <a:r>
              <a:rPr dirty="0"/>
              <a:t>ELEZIONI </a:t>
            </a:r>
            <a:r>
              <a:rPr lang="it-IT" dirty="0"/>
              <a:t>EUROPEE</a:t>
            </a:r>
            <a:r>
              <a:rPr dirty="0"/>
              <a:t> 202</a:t>
            </a:r>
            <a:r>
              <a:rPr lang="it-IT" dirty="0"/>
              <a:t>4</a:t>
            </a:r>
            <a:endParaRPr dirty="0"/>
          </a:p>
        </p:txBody>
      </p:sp>
      <p:sp>
        <p:nvSpPr>
          <p:cNvPr id="24" name="Line 20"/>
          <p:cNvSpPr/>
          <p:nvPr/>
        </p:nvSpPr>
        <p:spPr>
          <a:xfrm>
            <a:off x="632460" y="621347"/>
            <a:ext cx="8651876" cy="1"/>
          </a:xfrm>
          <a:prstGeom prst="line">
            <a:avLst/>
          </a:prstGeom>
          <a:ln w="19050">
            <a:solidFill>
              <a:srgbClr val="AA121C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5" name="Picture 25" descr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3" y="6430962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31825" y="2162175"/>
            <a:ext cx="8785225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sto titolo"/>
          <p:cNvSpPr txBox="1">
            <a:spLocks noGrp="1"/>
          </p:cNvSpPr>
          <p:nvPr>
            <p:ph type="title"/>
          </p:nvPr>
        </p:nvSpPr>
        <p:spPr>
          <a:xfrm>
            <a:off x="782637" y="4406900"/>
            <a:ext cx="84201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Testo titolo</a:t>
            </a:r>
          </a:p>
        </p:txBody>
      </p:sp>
      <p:sp>
        <p:nvSpPr>
          <p:cNvPr id="3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2637" y="2906713"/>
            <a:ext cx="84201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00"/>
              </a:spcBef>
              <a:defRPr sz="2000"/>
            </a:lvl1pPr>
            <a:lvl2pPr marL="0" indent="457200">
              <a:spcBef>
                <a:spcPts val="100"/>
              </a:spcBef>
              <a:buSzTx/>
              <a:buNone/>
              <a:defRPr sz="2000"/>
            </a:lvl2pPr>
            <a:lvl3pPr marL="0" indent="914400">
              <a:spcBef>
                <a:spcPts val="100"/>
              </a:spcBef>
              <a:buSzTx/>
              <a:buNone/>
              <a:defRPr sz="2000"/>
            </a:lvl3pPr>
            <a:lvl4pPr marL="0" indent="1371600">
              <a:spcBef>
                <a:spcPts val="100"/>
              </a:spcBef>
              <a:buSzTx/>
              <a:buNone/>
              <a:defRPr sz="2000"/>
            </a:lvl4pPr>
            <a:lvl5pPr marL="0" indent="1828800">
              <a:spcBef>
                <a:spcPts val="100"/>
              </a:spcBef>
              <a:buSz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31825" y="2162175"/>
            <a:ext cx="4316413" cy="365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"/>
              </a:spcBef>
              <a:defRPr sz="2800"/>
            </a:lvl1pPr>
            <a:lvl2pPr marL="790575" indent="-333375">
              <a:spcBef>
                <a:spcPts val="100"/>
              </a:spcBef>
              <a:defRPr sz="2800"/>
            </a:lvl2pPr>
            <a:lvl3pPr marL="1234439" indent="-320039">
              <a:spcBef>
                <a:spcPts val="100"/>
              </a:spcBef>
              <a:defRPr sz="2800"/>
            </a:lvl3pPr>
            <a:lvl4pPr marL="1689100" indent="-355600">
              <a:spcBef>
                <a:spcPts val="100"/>
              </a:spcBef>
              <a:defRPr sz="2800"/>
            </a:lvl4pPr>
            <a:lvl5pPr marL="2108200" indent="-355600">
              <a:spcBef>
                <a:spcPts val="1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sto titolo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95300" y="1535112"/>
            <a:ext cx="437673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00"/>
              </a:spcBef>
              <a:defRPr sz="2400" b="1"/>
            </a:lvl1pPr>
            <a:lvl2pPr marL="0" indent="457200">
              <a:spcBef>
                <a:spcPts val="100"/>
              </a:spcBef>
              <a:buSzTx/>
              <a:buNone/>
              <a:defRPr sz="2400" b="1"/>
            </a:lvl2pPr>
            <a:lvl3pPr marL="0" indent="914400">
              <a:spcBef>
                <a:spcPts val="100"/>
              </a:spcBef>
              <a:buSzTx/>
              <a:buNone/>
              <a:defRPr sz="2400" b="1"/>
            </a:lvl3pPr>
            <a:lvl4pPr marL="0" indent="1371600">
              <a:spcBef>
                <a:spcPts val="100"/>
              </a:spcBef>
              <a:buSzTx/>
              <a:buNone/>
              <a:defRPr sz="2400" b="1"/>
            </a:lvl4pPr>
            <a:lvl5pPr marL="0" indent="1828800">
              <a:spcBef>
                <a:spcPts val="1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5032375" y="1535112"/>
            <a:ext cx="437832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00"/>
              </a:spcBef>
              <a:defRPr sz="2400" b="1"/>
            </a:pPr>
            <a:endParaRPr/>
          </a:p>
        </p:txBody>
      </p:sp>
      <p:sp>
        <p:nvSpPr>
          <p:cNvPr id="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sto titolo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t>Testo titolo</a:t>
            </a:r>
          </a:p>
        </p:txBody>
      </p:sp>
      <p:sp>
        <p:nvSpPr>
          <p:cNvPr id="7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"/>
              </a:spcBef>
              <a:defRPr sz="3200"/>
            </a:lvl1pPr>
            <a:lvl2pPr marL="783771" indent="-326571">
              <a:spcBef>
                <a:spcPts val="100"/>
              </a:spcBef>
              <a:defRPr sz="3200"/>
            </a:lvl2pPr>
            <a:lvl3pPr marL="1219200" indent="-304800">
              <a:spcBef>
                <a:spcPts val="100"/>
              </a:spcBef>
              <a:defRPr sz="3200"/>
            </a:lvl3pPr>
            <a:lvl4pPr marL="1699260" indent="-365760">
              <a:spcBef>
                <a:spcPts val="100"/>
              </a:spcBef>
              <a:defRPr sz="3200"/>
            </a:lvl4pPr>
            <a:lvl5pPr marL="2118360" indent="-365760">
              <a:spcBef>
                <a:spcPts val="10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Segnaposto testo 3"/>
          <p:cNvSpPr>
            <a:spLocks noGrp="1"/>
          </p:cNvSpPr>
          <p:nvPr>
            <p:ph type="body" sz="half" idx="21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 sz="1400"/>
            </a:pPr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sto titolo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3601" cy="566738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t>Testo titolo</a:t>
            </a:r>
          </a:p>
        </p:txBody>
      </p:sp>
      <p:sp>
        <p:nvSpPr>
          <p:cNvPr id="89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941513" y="612775"/>
            <a:ext cx="59436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41513" y="5367337"/>
            <a:ext cx="59436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400"/>
            </a:lvl1pPr>
            <a:lvl2pPr marL="0" indent="457200">
              <a:buSzTx/>
              <a:buNone/>
              <a:defRPr sz="1400"/>
            </a:lvl2pPr>
            <a:lvl3pPr marL="0" indent="914400">
              <a:buSzTx/>
              <a:buNone/>
              <a:defRPr sz="1400"/>
            </a:lvl3pPr>
            <a:lvl4pPr marL="0" indent="1371600">
              <a:buSzTx/>
              <a:buNone/>
              <a:defRPr sz="1400"/>
            </a:lvl4pPr>
            <a:lvl5pPr marL="0" indent="1828800">
              <a:buSz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/>
          <p:nvPr/>
        </p:nvSpPr>
        <p:spPr>
          <a:xfrm>
            <a:off x="639762" y="228600"/>
            <a:ext cx="3806826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5000"/>
              </a:lnSpc>
              <a:defRPr sz="1000"/>
            </a:lvl1pPr>
          </a:lstStyle>
          <a:p>
            <a:r>
              <a:t>ELEZIONI POLITICHE 2022</a:t>
            </a:r>
          </a:p>
        </p:txBody>
      </p:sp>
      <p:sp>
        <p:nvSpPr>
          <p:cNvPr id="3" name="Line 20"/>
          <p:cNvSpPr/>
          <p:nvPr/>
        </p:nvSpPr>
        <p:spPr>
          <a:xfrm>
            <a:off x="632460" y="621347"/>
            <a:ext cx="8651876" cy="1"/>
          </a:xfrm>
          <a:prstGeom prst="line">
            <a:avLst/>
          </a:prstGeom>
          <a:ln w="19050">
            <a:solidFill>
              <a:srgbClr val="AA121C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Picture 25" descr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4813" y="6430962"/>
            <a:ext cx="38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sto titolo"/>
          <p:cNvSpPr txBox="1">
            <a:spLocks noGrp="1"/>
          </p:cNvSpPr>
          <p:nvPr>
            <p:ph type="title"/>
          </p:nvPr>
        </p:nvSpPr>
        <p:spPr>
          <a:xfrm>
            <a:off x="631825" y="815975"/>
            <a:ext cx="8640764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Testo titolo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AA121C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3pPr>
      <a:lvl4pPr marL="15621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4pPr>
      <a:lvl5pPr marL="19812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5pPr>
      <a:lvl6pPr marL="24384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6pPr>
      <a:lvl7pPr marL="28956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7pPr>
      <a:lvl8pPr marL="33528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8pPr>
      <a:lvl9pPr marL="3810000" marR="0" indent="-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solidFill>
            <a:srgbClr val="50505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 txBox="1">
            <a:spLocks noGrp="1"/>
          </p:cNvSpPr>
          <p:nvPr>
            <p:ph type="title"/>
          </p:nvPr>
        </p:nvSpPr>
        <p:spPr>
          <a:xfrm>
            <a:off x="3581400" y="2286000"/>
            <a:ext cx="5638800" cy="135902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  <a:defRPr sz="2600"/>
            </a:pPr>
            <a:r>
              <a:rPr lang="it-IT" dirty="0"/>
              <a:t>Dentro le elezioni europee </a:t>
            </a:r>
            <a:r>
              <a:rPr dirty="0"/>
              <a:t>202</a:t>
            </a:r>
            <a:r>
              <a:rPr lang="it-IT" dirty="0"/>
              <a:t>4</a:t>
            </a:r>
            <a:r>
              <a:rPr dirty="0"/>
              <a:t>: </a:t>
            </a:r>
            <a:br>
              <a:rPr dirty="0"/>
            </a:br>
            <a:r>
              <a:rPr dirty="0" err="1"/>
              <a:t>ancora</a:t>
            </a:r>
            <a:r>
              <a:rPr dirty="0"/>
              <a:t> un </a:t>
            </a:r>
            <a:r>
              <a:rPr dirty="0" err="1"/>
              <a:t>voto</a:t>
            </a:r>
            <a:r>
              <a:rPr dirty="0"/>
              <a:t> di </a:t>
            </a:r>
            <a:r>
              <a:rPr dirty="0" err="1"/>
              <a:t>transizione</a:t>
            </a:r>
            <a:endParaRPr dirty="0"/>
          </a:p>
        </p:txBody>
      </p:sp>
      <p:sp>
        <p:nvSpPr>
          <p:cNvPr id="109" name="Text Box 4"/>
          <p:cNvSpPr txBox="1"/>
          <p:nvPr/>
        </p:nvSpPr>
        <p:spPr>
          <a:xfrm>
            <a:off x="3584575" y="5187950"/>
            <a:ext cx="5445762" cy="21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1700"/>
              </a:lnSpc>
              <a:defRPr sz="1400"/>
            </a:lvl1pPr>
          </a:lstStyle>
          <a:p>
            <a:r>
              <a:rPr dirty="0"/>
              <a:t>Paolo </a:t>
            </a:r>
            <a:r>
              <a:rPr dirty="0" err="1"/>
              <a:t>Feltrin</a:t>
            </a:r>
            <a:r>
              <a:rPr dirty="0"/>
              <a:t>, </a:t>
            </a:r>
            <a:r>
              <a:rPr lang="it-IT" dirty="0"/>
              <a:t>14</a:t>
            </a:r>
            <a:r>
              <a:rPr dirty="0"/>
              <a:t> </a:t>
            </a:r>
            <a:r>
              <a:rPr lang="it-IT" dirty="0"/>
              <a:t>giugno</a:t>
            </a:r>
            <a:r>
              <a:rPr dirty="0"/>
              <a:t> 202</a:t>
            </a:r>
            <a:r>
              <a:rPr lang="it-IT" dirty="0"/>
              <a:t>4</a:t>
            </a:r>
            <a:endParaRPr dirty="0"/>
          </a:p>
        </p:txBody>
      </p:sp>
      <p:pic>
        <p:nvPicPr>
          <p:cNvPr id="11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963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 Fratelli d’Italia</a:t>
            </a:r>
          </a:p>
        </p:txBody>
      </p:sp>
      <p:sp>
        <p:nvSpPr>
          <p:cNvPr id="262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63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264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" y="634968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A40BFF3-AC9E-3F11-6280-FBC541C99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53061"/>
              </p:ext>
            </p:extLst>
          </p:nvPr>
        </p:nvGraphicFramePr>
        <p:xfrm>
          <a:off x="1352600" y="1282969"/>
          <a:ext cx="7080439" cy="534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02615" imgH="4214064" progId="Excel.Sheet.12">
                  <p:embed/>
                </p:oleObj>
              </mc:Choice>
              <mc:Fallback>
                <p:oleObj name="Worksheet" r:id="rId3" imgW="5402615" imgH="4214064" progId="Excel.Sheet.12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A40BFF3-AC9E-3F11-6280-FBC541C99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600" y="1282969"/>
                        <a:ext cx="7080439" cy="534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rPr dirty="0"/>
              <a:t>Il </a:t>
            </a:r>
            <a:r>
              <a:rPr dirty="0" err="1"/>
              <a:t>voto</a:t>
            </a:r>
            <a:r>
              <a:rPr dirty="0"/>
              <a:t> a Fratelli </a:t>
            </a:r>
            <a:r>
              <a:rPr dirty="0" err="1"/>
              <a:t>d’Italia</a:t>
            </a:r>
            <a:endParaRPr dirty="0"/>
          </a:p>
        </p:txBody>
      </p:sp>
      <p:sp>
        <p:nvSpPr>
          <p:cNvPr id="268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69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27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9" y="634968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0E5319C-9070-4CFA-80D0-2E858EB83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432522"/>
              </p:ext>
            </p:extLst>
          </p:nvPr>
        </p:nvGraphicFramePr>
        <p:xfrm>
          <a:off x="700697" y="1051144"/>
          <a:ext cx="8504606" cy="557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alla Lega</a:t>
            </a:r>
          </a:p>
        </p:txBody>
      </p:sp>
      <p:sp>
        <p:nvSpPr>
          <p:cNvPr id="280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281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282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0" y="641499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6E48316-33D9-43E3-7F16-0A85824F9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76841"/>
              </p:ext>
            </p:extLst>
          </p:nvPr>
        </p:nvGraphicFramePr>
        <p:xfrm>
          <a:off x="1343292" y="1289500"/>
          <a:ext cx="8055141" cy="513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614302" imgH="4214064" progId="Excel.Sheet.12">
                  <p:embed/>
                </p:oleObj>
              </mc:Choice>
              <mc:Fallback>
                <p:oleObj name="Worksheet" r:id="rId3" imgW="6614302" imgH="4214064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6E48316-33D9-43E3-7F16-0A85824F9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292" y="1289500"/>
                        <a:ext cx="8055141" cy="5133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alla Lega</a:t>
            </a:r>
          </a:p>
        </p:txBody>
      </p:sp>
      <p:sp>
        <p:nvSpPr>
          <p:cNvPr id="28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87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28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0" y="641499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81C61FD-F2A9-4C7A-83F2-6AA7EEACC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32449"/>
              </p:ext>
            </p:extLst>
          </p:nvPr>
        </p:nvGraphicFramePr>
        <p:xfrm>
          <a:off x="740600" y="1078706"/>
          <a:ext cx="8492700" cy="562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 Forza Italia</a:t>
            </a:r>
          </a:p>
        </p:txBody>
      </p:sp>
      <p:sp>
        <p:nvSpPr>
          <p:cNvPr id="298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99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0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79" y="642025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0D79CCCB-B9DE-5883-3F31-8681B9F5D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78486"/>
              </p:ext>
            </p:extLst>
          </p:nvPr>
        </p:nvGraphicFramePr>
        <p:xfrm>
          <a:off x="1287070" y="1207678"/>
          <a:ext cx="7972818" cy="513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38173" imgH="4214064" progId="Excel.Sheet.12">
                  <p:embed/>
                </p:oleObj>
              </mc:Choice>
              <mc:Fallback>
                <p:oleObj name="Worksheet" r:id="rId3" imgW="6538173" imgH="4214064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0D79CCCB-B9DE-5883-3F31-8681B9F5D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070" y="1207678"/>
                        <a:ext cx="7972818" cy="5139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 Forza Italia</a:t>
            </a:r>
          </a:p>
        </p:txBody>
      </p:sp>
      <p:sp>
        <p:nvSpPr>
          <p:cNvPr id="304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05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06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79" y="642025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51067A5-AD20-427E-867F-0E843611D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543505"/>
              </p:ext>
            </p:extLst>
          </p:nvPr>
        </p:nvGraphicFramePr>
        <p:xfrm>
          <a:off x="870162" y="966025"/>
          <a:ext cx="8473650" cy="550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al Partito Democratico</a:t>
            </a:r>
          </a:p>
        </p:txBody>
      </p:sp>
      <p:sp>
        <p:nvSpPr>
          <p:cNvPr id="31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17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18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44" y="641499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7E74A43-E20A-98F1-2D88-64D9AEB30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03771"/>
              </p:ext>
            </p:extLst>
          </p:nvPr>
        </p:nvGraphicFramePr>
        <p:xfrm>
          <a:off x="1437537" y="1206696"/>
          <a:ext cx="7286167" cy="5366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81877" imgH="4404533" progId="Excel.Sheet.12">
                  <p:embed/>
                </p:oleObj>
              </mc:Choice>
              <mc:Fallback>
                <p:oleObj name="Worksheet" r:id="rId3" imgW="5981877" imgH="4404533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7E74A43-E20A-98F1-2D88-64D9AEB301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7537" y="1206696"/>
                        <a:ext cx="7286167" cy="5366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al Partito Democratico</a:t>
            </a:r>
          </a:p>
        </p:txBody>
      </p:sp>
      <p:sp>
        <p:nvSpPr>
          <p:cNvPr id="32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2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25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44" y="641499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F20957A-87E5-84D7-5FED-80DF1C15B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34501"/>
              </p:ext>
            </p:extLst>
          </p:nvPr>
        </p:nvGraphicFramePr>
        <p:xfrm>
          <a:off x="691888" y="1058164"/>
          <a:ext cx="8568000" cy="535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ad Alleanza Verdi e Sinistra</a:t>
            </a:r>
          </a:p>
        </p:txBody>
      </p:sp>
      <p:sp>
        <p:nvSpPr>
          <p:cNvPr id="33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337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38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7" y="642025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BAB12B71-D7DF-5F60-4A10-8BC86874E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336876"/>
              </p:ext>
            </p:extLst>
          </p:nvPr>
        </p:nvGraphicFramePr>
        <p:xfrm>
          <a:off x="2196511" y="1038743"/>
          <a:ext cx="4817031" cy="559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94973" imgH="4404533" progId="Excel.Sheet.12">
                  <p:embed/>
                </p:oleObj>
              </mc:Choice>
              <mc:Fallback>
                <p:oleObj name="Worksheet" r:id="rId3" imgW="3794973" imgH="4404533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BAB12B71-D7DF-5F60-4A10-8BC86874E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6511" y="1038743"/>
                        <a:ext cx="4817031" cy="559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ad Alleanza Verdi e Sinistra</a:t>
            </a:r>
          </a:p>
        </p:txBody>
      </p:sp>
      <p:sp>
        <p:nvSpPr>
          <p:cNvPr id="342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343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44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7" y="642025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39E5A29-E5AA-47EC-82F2-5F31D0F84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252366"/>
              </p:ext>
            </p:extLst>
          </p:nvPr>
        </p:nvGraphicFramePr>
        <p:xfrm>
          <a:off x="993047" y="1078706"/>
          <a:ext cx="8568000" cy="535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524437" y="797868"/>
            <a:ext cx="8785225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La partecipazione elettorale e voto postale nei 27 paesi dell’Unione Europea</a:t>
            </a:r>
            <a:endParaRPr dirty="0"/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11BFEB2-54E7-2738-C3EA-8539091F9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22302"/>
              </p:ext>
            </p:extLst>
          </p:nvPr>
        </p:nvGraphicFramePr>
        <p:xfrm>
          <a:off x="524437" y="1218052"/>
          <a:ext cx="9000000" cy="5176563"/>
        </p:xfrm>
        <a:graphic>
          <a:graphicData uri="http://schemas.openxmlformats.org/drawingml/2006/table">
            <a:tbl>
              <a:tblPr/>
              <a:tblGrid>
                <a:gridCol w="1897629">
                  <a:extLst>
                    <a:ext uri="{9D8B030D-6E8A-4147-A177-3AD203B41FA5}">
                      <a16:colId xmlns:a16="http://schemas.microsoft.com/office/drawing/2014/main" val="1990341304"/>
                    </a:ext>
                  </a:extLst>
                </a:gridCol>
                <a:gridCol w="2367457">
                  <a:extLst>
                    <a:ext uri="{9D8B030D-6E8A-4147-A177-3AD203B41FA5}">
                      <a16:colId xmlns:a16="http://schemas.microsoft.com/office/drawing/2014/main" val="3813982749"/>
                    </a:ext>
                  </a:extLst>
                </a:gridCol>
                <a:gridCol w="2367457">
                  <a:extLst>
                    <a:ext uri="{9D8B030D-6E8A-4147-A177-3AD203B41FA5}">
                      <a16:colId xmlns:a16="http://schemas.microsoft.com/office/drawing/2014/main" val="144405089"/>
                    </a:ext>
                  </a:extLst>
                </a:gridCol>
                <a:gridCol w="2367457">
                  <a:extLst>
                    <a:ext uri="{9D8B030D-6E8A-4147-A177-3AD203B41FA5}">
                      <a16:colId xmlns:a16="http://schemas.microsoft.com/office/drawing/2014/main" val="360724608"/>
                    </a:ext>
                  </a:extLst>
                </a:gridCol>
              </a:tblGrid>
              <a:tr h="1943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Paesi dell’Unione Europea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% di  votanti 2024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Var. 2019-24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Voto postale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145829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40291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Belgio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89,8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33564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Lussemburgo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82,3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46816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Malta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72,6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37537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Germania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64,8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99832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Ungheria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59,5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15,6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9258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Cipro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58,9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04222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Danimarca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58,3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-7,8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65078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Austria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56,3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290581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Svezia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53,4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0339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Romania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52,4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7960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Francia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51,5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97741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Unione europea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01008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Irlanda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50,6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96932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Spagna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49,2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15,1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07537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Italia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48,3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-6,2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036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Paesi bassi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46,2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4,3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86895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Slovenia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41,5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26659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Grecia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41,4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-17,3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45148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Polonia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40,7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-5,0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93076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Finlandia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40,4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51679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Estonia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37,6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16010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Portogallo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36,5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112561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Repubblica ceca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35,2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10620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Slovacchia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34,4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11,6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96373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Lettonia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33,8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36472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Bulgaria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33,8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827292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Lituania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28,9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-24,5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Si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76193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Croazia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21,4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-8,5</a:t>
                      </a:r>
                      <a:endParaRPr lang="it-IT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lt"/>
                      </a:endParaRP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</a:t>
                      </a:r>
                    </a:p>
                  </a:txBody>
                  <a:tcPr marL="6055" marR="6055" marT="6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80658"/>
                  </a:ext>
                </a:extLst>
              </a:tr>
              <a:tr h="115067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055" marR="6055" marT="6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220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Il voto al Movimento 5 Stelle</a:t>
            </a:r>
          </a:p>
        </p:txBody>
      </p:sp>
      <p:sp>
        <p:nvSpPr>
          <p:cNvPr id="355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it-IT" smtClean="0"/>
              <a:t>20</a:t>
            </a:fld>
            <a:endParaRPr lang="it-IT"/>
          </a:p>
        </p:txBody>
      </p:sp>
      <p:sp>
        <p:nvSpPr>
          <p:cNvPr id="356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57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9" y="641499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71336A0-62C9-3D8A-B9DB-78A56ACDC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03278"/>
              </p:ext>
            </p:extLst>
          </p:nvPr>
        </p:nvGraphicFramePr>
        <p:xfrm>
          <a:off x="1423988" y="1196203"/>
          <a:ext cx="6447393" cy="543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27391" imgH="4404533" progId="Excel.Sheet.12">
                  <p:embed/>
                </p:oleObj>
              </mc:Choice>
              <mc:Fallback>
                <p:oleObj name="Worksheet" r:id="rId3" imgW="5227391" imgH="4404533" progId="Excel.Sheet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71336A0-62C9-3D8A-B9DB-78A56ACDC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988" y="1196203"/>
                        <a:ext cx="6447393" cy="543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al Movimento 5 Stelle</a:t>
            </a:r>
          </a:p>
        </p:txBody>
      </p:sp>
      <p:sp>
        <p:nvSpPr>
          <p:cNvPr id="36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362" name="Rectangle 24"/>
          <p:cNvSpPr txBox="1"/>
          <p:nvPr/>
        </p:nvSpPr>
        <p:spPr>
          <a:xfrm>
            <a:off x="5106987" y="228600"/>
            <a:ext cx="4152901" cy="25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t>I RISULTATI DELLE ELEZIONI POLITICHE</a:t>
            </a:r>
          </a:p>
          <a:p>
            <a:pPr algn="r">
              <a:lnSpc>
                <a:spcPct val="85000"/>
              </a:lnSpc>
              <a:defRPr sz="1000" b="1"/>
            </a:pPr>
            <a:r>
              <a:t>IN ITALIA</a:t>
            </a:r>
          </a:p>
        </p:txBody>
      </p:sp>
      <p:pic>
        <p:nvPicPr>
          <p:cNvPr id="363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9" y="641499"/>
            <a:ext cx="648001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0FAE058-0314-4849-ACA2-8E153E6DA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02958"/>
              </p:ext>
            </p:extLst>
          </p:nvPr>
        </p:nvGraphicFramePr>
        <p:xfrm>
          <a:off x="659811" y="1172974"/>
          <a:ext cx="8568000" cy="535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ad Azione-Italia Viva</a:t>
            </a:r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75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7" y="641499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8D172E93-6B19-F4A1-4DC4-20486C719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08200"/>
              </p:ext>
            </p:extLst>
          </p:nvPr>
        </p:nvGraphicFramePr>
        <p:xfrm>
          <a:off x="1352600" y="1289500"/>
          <a:ext cx="5691908" cy="51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63440" imgH="4214064" progId="Excel.Sheet.12">
                  <p:embed/>
                </p:oleObj>
              </mc:Choice>
              <mc:Fallback>
                <p:oleObj name="Worksheet" r:id="rId3" imgW="4663440" imgH="4214064" progId="Excel.Shee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8D172E93-6B19-F4A1-4DC4-20486C719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2600" y="1289500"/>
                        <a:ext cx="5691908" cy="51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ad Azione-Italia Viva</a:t>
            </a:r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75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7" y="641499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FC258D3-C91F-48BC-9F7B-DE00759B5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15341"/>
              </p:ext>
            </p:extLst>
          </p:nvPr>
        </p:nvGraphicFramePr>
        <p:xfrm>
          <a:off x="755650" y="1469158"/>
          <a:ext cx="8504238" cy="457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03920" imgH="4389261" progId="Excel.Sheet.12">
                  <p:embed/>
                </p:oleObj>
              </mc:Choice>
              <mc:Fallback>
                <p:oleObj name="Worksheet" r:id="rId3" imgW="8503920" imgH="4389261" progId="Excel.Sheet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FC258D3-C91F-48BC-9F7B-DE00759B5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469158"/>
                        <a:ext cx="8504238" cy="457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189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1352600" y="815975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t>Il voto ad Azione-Italia Viva</a:t>
            </a:r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75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7" y="641499"/>
            <a:ext cx="648000" cy="648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E5F785A-521E-4A6C-A541-E19103989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00416"/>
              </p:ext>
            </p:extLst>
          </p:nvPr>
        </p:nvGraphicFramePr>
        <p:xfrm>
          <a:off x="669047" y="1078706"/>
          <a:ext cx="8495081" cy="550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798487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751888" y="764037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Flussi in uscita del M5S in 15 città</a:t>
            </a:r>
            <a:endParaRPr dirty="0"/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69AB74-A8CE-2FE4-D253-18D1E0DE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4" y="1090143"/>
            <a:ext cx="8402223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688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751888" y="764037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Flussi in entrata per FDI in 15 città</a:t>
            </a:r>
            <a:endParaRPr dirty="0"/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B43755-099E-8283-C3EA-EC879767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3" y="1137672"/>
            <a:ext cx="9000000" cy="52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2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olo 1"/>
          <p:cNvSpPr txBox="1">
            <a:spLocks noGrp="1"/>
          </p:cNvSpPr>
          <p:nvPr>
            <p:ph type="title"/>
          </p:nvPr>
        </p:nvSpPr>
        <p:spPr>
          <a:xfrm>
            <a:off x="751888" y="764037"/>
            <a:ext cx="8064449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Flussi in entrata per PD in 15 città</a:t>
            </a:r>
            <a:endParaRPr dirty="0"/>
          </a:p>
        </p:txBody>
      </p:sp>
      <p:sp>
        <p:nvSpPr>
          <p:cNvPr id="373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374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45E417-672E-53B5-773A-EB89A49C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9" y="1026768"/>
            <a:ext cx="8993454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5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88950" y="815975"/>
            <a:ext cx="8999998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Numero di votanti Italia e Aire, partecipazione apparente e partecipazione reale</a:t>
            </a:r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355BC83-1EC5-875A-1FAA-FC26E7744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75830"/>
              </p:ext>
            </p:extLst>
          </p:nvPr>
        </p:nvGraphicFramePr>
        <p:xfrm>
          <a:off x="488950" y="1341438"/>
          <a:ext cx="8999998" cy="4461833"/>
        </p:xfrm>
        <a:graphic>
          <a:graphicData uri="http://schemas.openxmlformats.org/drawingml/2006/table">
            <a:tbl>
              <a:tblPr/>
              <a:tblGrid>
                <a:gridCol w="1068246">
                  <a:extLst>
                    <a:ext uri="{9D8B030D-6E8A-4147-A177-3AD203B41FA5}">
                      <a16:colId xmlns:a16="http://schemas.microsoft.com/office/drawing/2014/main" val="2902948191"/>
                    </a:ext>
                  </a:extLst>
                </a:gridCol>
                <a:gridCol w="948628">
                  <a:extLst>
                    <a:ext uri="{9D8B030D-6E8A-4147-A177-3AD203B41FA5}">
                      <a16:colId xmlns:a16="http://schemas.microsoft.com/office/drawing/2014/main" val="2214259921"/>
                    </a:ext>
                  </a:extLst>
                </a:gridCol>
                <a:gridCol w="983125">
                  <a:extLst>
                    <a:ext uri="{9D8B030D-6E8A-4147-A177-3AD203B41FA5}">
                      <a16:colId xmlns:a16="http://schemas.microsoft.com/office/drawing/2014/main" val="1658436445"/>
                    </a:ext>
                  </a:extLst>
                </a:gridCol>
                <a:gridCol w="969805">
                  <a:extLst>
                    <a:ext uri="{9D8B030D-6E8A-4147-A177-3AD203B41FA5}">
                      <a16:colId xmlns:a16="http://schemas.microsoft.com/office/drawing/2014/main" val="2772583387"/>
                    </a:ext>
                  </a:extLst>
                </a:gridCol>
                <a:gridCol w="801309">
                  <a:extLst>
                    <a:ext uri="{9D8B030D-6E8A-4147-A177-3AD203B41FA5}">
                      <a16:colId xmlns:a16="http://schemas.microsoft.com/office/drawing/2014/main" val="720447362"/>
                    </a:ext>
                  </a:extLst>
                </a:gridCol>
                <a:gridCol w="845777">
                  <a:extLst>
                    <a:ext uri="{9D8B030D-6E8A-4147-A177-3AD203B41FA5}">
                      <a16:colId xmlns:a16="http://schemas.microsoft.com/office/drawing/2014/main" val="1981010881"/>
                    </a:ext>
                  </a:extLst>
                </a:gridCol>
                <a:gridCol w="845777">
                  <a:extLst>
                    <a:ext uri="{9D8B030D-6E8A-4147-A177-3AD203B41FA5}">
                      <a16:colId xmlns:a16="http://schemas.microsoft.com/office/drawing/2014/main" val="2606572650"/>
                    </a:ext>
                  </a:extLst>
                </a:gridCol>
                <a:gridCol w="845777">
                  <a:extLst>
                    <a:ext uri="{9D8B030D-6E8A-4147-A177-3AD203B41FA5}">
                      <a16:colId xmlns:a16="http://schemas.microsoft.com/office/drawing/2014/main" val="1413303462"/>
                    </a:ext>
                  </a:extLst>
                </a:gridCol>
                <a:gridCol w="845777">
                  <a:extLst>
                    <a:ext uri="{9D8B030D-6E8A-4147-A177-3AD203B41FA5}">
                      <a16:colId xmlns:a16="http://schemas.microsoft.com/office/drawing/2014/main" val="564826462"/>
                    </a:ext>
                  </a:extLst>
                </a:gridCol>
                <a:gridCol w="845777">
                  <a:extLst>
                    <a:ext uri="{9D8B030D-6E8A-4147-A177-3AD203B41FA5}">
                      <a16:colId xmlns:a16="http://schemas.microsoft.com/office/drawing/2014/main" val="1502757920"/>
                    </a:ext>
                  </a:extLst>
                </a:gridCol>
              </a:tblGrid>
              <a:tr h="116071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Data di elezione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Elettori solo Italia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Elettori Italia + extra Europa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Elettori Aire Europa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Votanti Aire Europa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Votanti solo Italia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Votanti % Aire Europa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Votanti % 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Italia apparente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Votanti % Italia reale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Differenza apparente-reale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42059"/>
                  </a:ext>
                </a:extLst>
              </a:tr>
              <a:tr h="141459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53255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13/06/1999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47.002.566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48.274.956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1.033.353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177.486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34.181.853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17,2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70,8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72,7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59400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12/06/2004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46.970.239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48.705.645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1.098.442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119.276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35.598.379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73,1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75,8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972082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07/06/2009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47.059.460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49.135.080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1.207.073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89.842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32.659.162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66,5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69,4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84138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25/05/2014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46.817.453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49.256.169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1.406.291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83.324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28.908.004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58,7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61,7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93551"/>
                  </a:ext>
                </a:extLst>
              </a:tr>
              <a:tr h="49497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26/05/2019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46.414.058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49.301.157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1.673.837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127.926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27.652.929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56,1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59,6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89593"/>
                  </a:ext>
                </a:extLst>
              </a:tr>
              <a:tr h="44247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09/06/2024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46.218.500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49.552.399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1.661.949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118.731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24.622.587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7,1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49,7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53,3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3,6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00153"/>
                  </a:ext>
                </a:extLst>
              </a:tr>
              <a:tr h="20822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7922" marR="7922" marT="7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4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760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88950" y="815975"/>
            <a:ext cx="8999998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Affluenza alle urne</a:t>
            </a:r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C10DA06E-C296-98C9-891E-23C776942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9616"/>
              </p:ext>
            </p:extLst>
          </p:nvPr>
        </p:nvGraphicFramePr>
        <p:xfrm>
          <a:off x="453000" y="1496406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313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88950" y="815975"/>
            <a:ext cx="8999998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Trend elettorale 2006-2024</a:t>
            </a:r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646A77B-E658-B7FC-B008-2A0E5BF62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24624"/>
              </p:ext>
            </p:extLst>
          </p:nvPr>
        </p:nvGraphicFramePr>
        <p:xfrm>
          <a:off x="1591710" y="1069653"/>
          <a:ext cx="6598800" cy="547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48410" imgH="5981873" progId="Excel.Sheet.12">
                  <p:embed/>
                </p:oleObj>
              </mc:Choice>
              <mc:Fallback>
                <p:oleObj name="Worksheet" r:id="rId2" imgW="7048410" imgH="5981873" progId="Excel.Sheet.12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646A77B-E658-B7FC-B008-2A0E5BF62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1710" y="1069653"/>
                        <a:ext cx="6598800" cy="547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A84D90-C870-DD9F-8219-6D31F21CCEFD}"/>
              </a:ext>
            </a:extLst>
          </p:cNvPr>
          <p:cNvSpPr txBox="1"/>
          <p:nvPr/>
        </p:nvSpPr>
        <p:spPr>
          <a:xfrm>
            <a:off x="0" y="6550183"/>
            <a:ext cx="359227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(1): nel 2024 l’unione di queste singole liste forma Alleanza Verdi e Sinistra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800" dirty="0">
                <a:solidFill>
                  <a:srgbClr val="000000"/>
                </a:solidFill>
              </a:rPr>
              <a:t>(2): nel 2024 l’unione di queste singole liste forma Stati Uniti d’Europa</a:t>
            </a:r>
            <a:endParaRPr kumimoji="0" lang="it-IT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319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88950" y="815975"/>
            <a:ext cx="8999998" cy="5254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Composizione % dei gruppi nel parlamento dell’UE all’inizio di ogni legislatura</a:t>
            </a:r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8A7BA33-30D1-5CD0-AC85-71A756A1B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90817"/>
              </p:ext>
            </p:extLst>
          </p:nvPr>
        </p:nvGraphicFramePr>
        <p:xfrm>
          <a:off x="578977" y="1341438"/>
          <a:ext cx="9000000" cy="4053600"/>
        </p:xfrm>
        <a:graphic>
          <a:graphicData uri="http://schemas.openxmlformats.org/drawingml/2006/table">
            <a:tbl>
              <a:tblPr/>
              <a:tblGrid>
                <a:gridCol w="1503320">
                  <a:extLst>
                    <a:ext uri="{9D8B030D-6E8A-4147-A177-3AD203B41FA5}">
                      <a16:colId xmlns:a16="http://schemas.microsoft.com/office/drawing/2014/main" val="2340798528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3656674868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2446529625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2074706715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1395751555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1182968208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488706189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1037743475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2070824969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2709545000"/>
                    </a:ext>
                  </a:extLst>
                </a:gridCol>
                <a:gridCol w="749668">
                  <a:extLst>
                    <a:ext uri="{9D8B030D-6E8A-4147-A177-3AD203B41FA5}">
                      <a16:colId xmlns:a16="http://schemas.microsoft.com/office/drawing/2014/main" val="2450803410"/>
                    </a:ext>
                  </a:extLst>
                </a:gridCol>
              </a:tblGrid>
              <a:tr h="3927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Gruppi parlamentari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19792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76133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Popolari (PPE)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94410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Socialisti (S&amp;D)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93560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Liberali  (ALDE)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19818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Verdi (VERTS/ALE)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55083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Conservatori (ECR)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73515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76424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Sinistra (GUE/NGL)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291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Altri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12575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66542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51677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Numero seggi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626,0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788,0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785,0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764,0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749,0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751,0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52211"/>
                  </a:ext>
                </a:extLst>
              </a:tr>
              <a:tr h="2945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5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386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17049" y="787694"/>
            <a:ext cx="8785225" cy="525463"/>
          </a:xfrm>
          <a:prstGeom prst="rect">
            <a:avLst/>
          </a:prstGeo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risultati</a:t>
            </a:r>
            <a:r>
              <a:rPr dirty="0"/>
              <a:t> del </a:t>
            </a:r>
            <a:r>
              <a:rPr dirty="0" err="1"/>
              <a:t>voto</a:t>
            </a:r>
            <a:r>
              <a:rPr dirty="0"/>
              <a:t> </a:t>
            </a:r>
            <a:r>
              <a:rPr lang="it-IT" dirty="0"/>
              <a:t>per le Europee </a:t>
            </a:r>
            <a:r>
              <a:rPr dirty="0"/>
              <a:t>per </a:t>
            </a:r>
            <a:r>
              <a:rPr dirty="0" err="1"/>
              <a:t>regione</a:t>
            </a:r>
            <a:endParaRPr dirty="0"/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66361CA4-6DDC-2F92-3417-E33198A68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94993"/>
              </p:ext>
            </p:extLst>
          </p:nvPr>
        </p:nvGraphicFramePr>
        <p:xfrm>
          <a:off x="417049" y="1313157"/>
          <a:ext cx="9000004" cy="4680002"/>
        </p:xfrm>
        <a:graphic>
          <a:graphicData uri="http://schemas.openxmlformats.org/drawingml/2006/table">
            <a:tbl>
              <a:tblPr/>
              <a:tblGrid>
                <a:gridCol w="1365286">
                  <a:extLst>
                    <a:ext uri="{9D8B030D-6E8A-4147-A177-3AD203B41FA5}">
                      <a16:colId xmlns:a16="http://schemas.microsoft.com/office/drawing/2014/main" val="1596804562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899862285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05550724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25161578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82876802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4175642357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844106539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654877603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527015105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88701728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474076876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4087671065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337732816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458840981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47103030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64094905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44337892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508193159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476296103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2419135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0060500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138988577"/>
                    </a:ext>
                  </a:extLst>
                </a:gridCol>
              </a:tblGrid>
              <a:tr h="3186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Liste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Piemonte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Lombardia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Liguria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Trentino - Alto Adige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Veneto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Friuli - Venezia Giulia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Emilia - Romagna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64599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19943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90673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Fratelli d'Italia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27,0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28,5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24,3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18,8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19,6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37,6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31,3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34,0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25,0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85817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Partito Democratico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19,0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17,1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15,9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16,3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18,9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18,4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28,1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61481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Movimento 5 Stelle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88757"/>
                  </a:ext>
                </a:extLst>
              </a:tr>
              <a:tr h="3186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Forza Italia - Noi moderati - PPE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33678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Noi moderati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83420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Lega Salvini Premier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14,5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14,9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03373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Alleanza Verdi e Sinistra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65536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Stati Uniti d'Europa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76778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+ Europa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19942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Italia viva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-7,4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19934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Azione - Siamo Europei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3242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Pace terra dignità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57199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Libertà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56237"/>
                  </a:ext>
                </a:extLst>
              </a:tr>
              <a:tr h="3186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Sud Tiroler - Volkspartei (SVP)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79477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Alternativa popolare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9510"/>
                  </a:ext>
                </a:extLst>
              </a:tr>
              <a:tr h="3186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Democrazia sovrana popolare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88385"/>
                  </a:ext>
                </a:extLst>
              </a:tr>
              <a:tr h="3186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Partito animalista - Italexit per l'Italia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22166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Rassemblement valdotain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98955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Altro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-5,7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08815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Totale complessivo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32313"/>
                  </a:ext>
                </a:extLst>
              </a:tr>
              <a:tr h="16247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42079"/>
                  </a:ext>
                </a:extLst>
              </a:tr>
            </a:tbl>
          </a:graphicData>
        </a:graphic>
      </p:graphicFrame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7792DAE-7435-6693-9915-6EB05E03F231}"/>
              </a:ext>
            </a:extLst>
          </p:cNvPr>
          <p:cNvCxnSpPr/>
          <p:nvPr/>
        </p:nvCxnSpPr>
        <p:spPr>
          <a:xfrm>
            <a:off x="2888901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BAD2BDE-7DBB-AD34-A5AA-14BDC9B1FAA6}"/>
              </a:ext>
            </a:extLst>
          </p:cNvPr>
          <p:cNvCxnSpPr/>
          <p:nvPr/>
        </p:nvCxnSpPr>
        <p:spPr>
          <a:xfrm>
            <a:off x="3975316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7F3D37F3-26F8-E83F-BBB7-BE4E78626FE1}"/>
              </a:ext>
            </a:extLst>
          </p:cNvPr>
          <p:cNvCxnSpPr>
            <a:cxnSpLocks/>
          </p:cNvCxnSpPr>
          <p:nvPr/>
        </p:nvCxnSpPr>
        <p:spPr>
          <a:xfrm>
            <a:off x="5070787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C72C770-7F5A-2AFE-9CB5-68C9C07DE18A}"/>
              </a:ext>
            </a:extLst>
          </p:cNvPr>
          <p:cNvCxnSpPr>
            <a:cxnSpLocks/>
          </p:cNvCxnSpPr>
          <p:nvPr/>
        </p:nvCxnSpPr>
        <p:spPr>
          <a:xfrm>
            <a:off x="6166253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4612899-04E4-B128-3442-E7533A11D1FF}"/>
              </a:ext>
            </a:extLst>
          </p:cNvPr>
          <p:cNvCxnSpPr>
            <a:cxnSpLocks/>
          </p:cNvCxnSpPr>
          <p:nvPr/>
        </p:nvCxnSpPr>
        <p:spPr>
          <a:xfrm>
            <a:off x="7252668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23C78EE1-E0B4-A450-AD3D-D0ED7368D2C4}"/>
              </a:ext>
            </a:extLst>
          </p:cNvPr>
          <p:cNvCxnSpPr>
            <a:cxnSpLocks/>
          </p:cNvCxnSpPr>
          <p:nvPr/>
        </p:nvCxnSpPr>
        <p:spPr>
          <a:xfrm>
            <a:off x="8348137" y="1933051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798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17049" y="787694"/>
            <a:ext cx="8785225" cy="525463"/>
          </a:xfrm>
          <a:prstGeom prst="rect">
            <a:avLst/>
          </a:prstGeo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risultati</a:t>
            </a:r>
            <a:r>
              <a:rPr dirty="0"/>
              <a:t> del </a:t>
            </a:r>
            <a:r>
              <a:rPr dirty="0" err="1"/>
              <a:t>voto</a:t>
            </a:r>
            <a:r>
              <a:rPr dirty="0"/>
              <a:t> </a:t>
            </a:r>
            <a:r>
              <a:rPr lang="it-IT" dirty="0"/>
              <a:t>per le Europee </a:t>
            </a:r>
            <a:r>
              <a:rPr dirty="0"/>
              <a:t>per </a:t>
            </a:r>
            <a:r>
              <a:rPr dirty="0" err="1"/>
              <a:t>regione</a:t>
            </a:r>
            <a:endParaRPr dirty="0"/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78AA8BD-9B2D-814A-38FD-63C3924C0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53839"/>
              </p:ext>
            </p:extLst>
          </p:nvPr>
        </p:nvGraphicFramePr>
        <p:xfrm>
          <a:off x="417049" y="1313157"/>
          <a:ext cx="9000013" cy="4713607"/>
        </p:xfrm>
        <a:graphic>
          <a:graphicData uri="http://schemas.openxmlformats.org/drawingml/2006/table">
            <a:tbl>
              <a:tblPr/>
              <a:tblGrid>
                <a:gridCol w="1551505">
                  <a:extLst>
                    <a:ext uri="{9D8B030D-6E8A-4147-A177-3AD203B41FA5}">
                      <a16:colId xmlns:a16="http://schemas.microsoft.com/office/drawing/2014/main" val="2457515495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746755678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3365952217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3668467707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3315748464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1628022294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718659773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1983895932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495179693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959214165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555563227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664199233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1856429129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1166151960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077079113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211018414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1276682836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459900252"/>
                    </a:ext>
                  </a:extLst>
                </a:gridCol>
                <a:gridCol w="413806">
                  <a:extLst>
                    <a:ext uri="{9D8B030D-6E8A-4147-A177-3AD203B41FA5}">
                      <a16:colId xmlns:a16="http://schemas.microsoft.com/office/drawing/2014/main" val="2873776538"/>
                    </a:ext>
                  </a:extLst>
                </a:gridCol>
              </a:tblGrid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Liste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Toscana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Umbria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Marche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Lazio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Abruzzo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Campania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90914"/>
                  </a:ext>
                </a:extLst>
              </a:tr>
              <a:tr h="20170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2024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Diff.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5084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1204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Fratelli d'Italia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26,0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27,4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29,1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32,9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31,2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33,1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27,9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17,4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19,4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27452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Partito Democratico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26,4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31,9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26,4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25,5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19,3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16,6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15,6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22,2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80147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Movimento 5 Stelle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11,1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12,7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13,6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15,0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-4,5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18,5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12,0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-6,5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34,6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-13,8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14814"/>
                  </a:ext>
                </a:extLst>
              </a:tr>
              <a:tr h="32949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Forza Italia - Noi moderati - PPE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5,6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11,1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69096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Noi moderati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0,5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05706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Lega Salvini Premier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6,6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8,1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54000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Alleanza Verdi e Sinistra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4,9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2,7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73162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Stati Uniti d'Europa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666984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+ Europa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2,9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94439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Italia viva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9,4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-9,4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7,4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-7,4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8,3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-8,3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6,3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-6,3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-5,2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90184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Azione - Siamo Europei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22438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Pace terra dignità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79142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Libertà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55683"/>
                  </a:ext>
                </a:extLst>
              </a:tr>
              <a:tr h="32949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Sud Tiroler - Volkspartei (SVP)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49883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Alternativa popolare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11557"/>
                  </a:ext>
                </a:extLst>
              </a:tr>
              <a:tr h="32949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Democrazia sovrana popolare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1,5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0,9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-0,5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98247"/>
                  </a:ext>
                </a:extLst>
              </a:tr>
              <a:tr h="32949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Partito animalista - Italexit per l'Italia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1,7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-1,8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1,8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-1,2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1,1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-0,4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35153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Rassemblement valdotain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7825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Altro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3,4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-3,4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4,2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-4,2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-2,6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3,3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-3,3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5,7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-5,7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53248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Totale complessivo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100,0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94380"/>
                  </a:ext>
                </a:extLst>
              </a:tr>
              <a:tr h="16810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 </a:t>
                      </a:r>
                    </a:p>
                  </a:txBody>
                  <a:tcPr marL="6332" marR="6332" marT="63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03138"/>
                  </a:ext>
                </a:extLst>
              </a:tr>
            </a:tbl>
          </a:graphicData>
        </a:graphic>
      </p:graphicFrame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04CD1EF-58EE-0A6B-9BAC-D9F175276151}"/>
              </a:ext>
            </a:extLst>
          </p:cNvPr>
          <p:cNvCxnSpPr/>
          <p:nvPr/>
        </p:nvCxnSpPr>
        <p:spPr>
          <a:xfrm>
            <a:off x="3269138" y="1779134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C0B3022-BA65-A83A-2EE2-935801AF615B}"/>
              </a:ext>
            </a:extLst>
          </p:cNvPr>
          <p:cNvCxnSpPr/>
          <p:nvPr/>
        </p:nvCxnSpPr>
        <p:spPr>
          <a:xfrm>
            <a:off x="4509465" y="1779134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ECC0C70-3C6F-B1F8-52A4-81DC8D52295E}"/>
              </a:ext>
            </a:extLst>
          </p:cNvPr>
          <p:cNvCxnSpPr/>
          <p:nvPr/>
        </p:nvCxnSpPr>
        <p:spPr>
          <a:xfrm>
            <a:off x="5740735" y="1779134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663304B-7DA6-E367-8A06-552FCE514B5F}"/>
              </a:ext>
            </a:extLst>
          </p:cNvPr>
          <p:cNvCxnSpPr/>
          <p:nvPr/>
        </p:nvCxnSpPr>
        <p:spPr>
          <a:xfrm>
            <a:off x="6981063" y="1779134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0FD8795-492B-8826-3DC4-7CC623CEE945}"/>
              </a:ext>
            </a:extLst>
          </p:cNvPr>
          <p:cNvCxnSpPr/>
          <p:nvPr/>
        </p:nvCxnSpPr>
        <p:spPr>
          <a:xfrm>
            <a:off x="8239496" y="1779134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091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olo 1"/>
          <p:cNvSpPr txBox="1">
            <a:spLocks noGrp="1"/>
          </p:cNvSpPr>
          <p:nvPr>
            <p:ph type="title"/>
          </p:nvPr>
        </p:nvSpPr>
        <p:spPr>
          <a:xfrm>
            <a:off x="417049" y="787694"/>
            <a:ext cx="8785225" cy="525463"/>
          </a:xfrm>
          <a:prstGeom prst="rect">
            <a:avLst/>
          </a:prstGeom>
        </p:spPr>
        <p:txBody>
          <a:bodyPr/>
          <a:lstStyle/>
          <a:p>
            <a:r>
              <a:rPr dirty="0"/>
              <a:t>I </a:t>
            </a:r>
            <a:r>
              <a:rPr dirty="0" err="1"/>
              <a:t>risultati</a:t>
            </a:r>
            <a:r>
              <a:rPr dirty="0"/>
              <a:t> del </a:t>
            </a:r>
            <a:r>
              <a:rPr dirty="0" err="1"/>
              <a:t>voto</a:t>
            </a:r>
            <a:r>
              <a:rPr dirty="0"/>
              <a:t> </a:t>
            </a:r>
            <a:r>
              <a:rPr lang="it-IT" dirty="0"/>
              <a:t>per le Europee </a:t>
            </a:r>
            <a:r>
              <a:rPr dirty="0"/>
              <a:t>per </a:t>
            </a:r>
            <a:r>
              <a:rPr dirty="0" err="1"/>
              <a:t>regione</a:t>
            </a:r>
            <a:endParaRPr dirty="0"/>
          </a:p>
        </p:txBody>
      </p:sp>
      <p:sp>
        <p:nvSpPr>
          <p:cNvPr id="18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9456273" y="228600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0" name="Rectangle 24"/>
          <p:cNvSpPr txBox="1"/>
          <p:nvPr/>
        </p:nvSpPr>
        <p:spPr>
          <a:xfrm>
            <a:off x="5106987" y="228600"/>
            <a:ext cx="415290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  <a:defRPr sz="1000" b="1"/>
            </a:pPr>
            <a:r>
              <a:rPr dirty="0"/>
              <a:t>I RISULTATI DELLE ELEZIONI </a:t>
            </a:r>
            <a:r>
              <a:rPr lang="it-IT" dirty="0"/>
              <a:t>EUROPEE</a:t>
            </a:r>
            <a:endParaRPr dirty="0"/>
          </a:p>
          <a:p>
            <a:pPr algn="r">
              <a:lnSpc>
                <a:spcPct val="85000"/>
              </a:lnSpc>
              <a:defRPr sz="1000" b="1"/>
            </a:pPr>
            <a:r>
              <a:rPr dirty="0"/>
              <a:t>IN ITALIA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0DDE954-88D2-5D44-D028-2800808A6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29252"/>
              </p:ext>
            </p:extLst>
          </p:nvPr>
        </p:nvGraphicFramePr>
        <p:xfrm>
          <a:off x="417049" y="1313157"/>
          <a:ext cx="9000004" cy="4848228"/>
        </p:xfrm>
        <a:graphic>
          <a:graphicData uri="http://schemas.openxmlformats.org/drawingml/2006/table">
            <a:tbl>
              <a:tblPr/>
              <a:tblGrid>
                <a:gridCol w="1365286">
                  <a:extLst>
                    <a:ext uri="{9D8B030D-6E8A-4147-A177-3AD203B41FA5}">
                      <a16:colId xmlns:a16="http://schemas.microsoft.com/office/drawing/2014/main" val="610065304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77135807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916068157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23143106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630450996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006064158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922178084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30539026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330050842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18265013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428079371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01747305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98151520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71497947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626838995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903443732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122873193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383677047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580565450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850459457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2031785979"/>
                    </a:ext>
                  </a:extLst>
                </a:gridCol>
                <a:gridCol w="363558">
                  <a:extLst>
                    <a:ext uri="{9D8B030D-6E8A-4147-A177-3AD203B41FA5}">
                      <a16:colId xmlns:a16="http://schemas.microsoft.com/office/drawing/2014/main" val="3609349175"/>
                    </a:ext>
                  </a:extLst>
                </a:gridCol>
              </a:tblGrid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Liste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Molise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Puglia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Basilicata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Calabria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Sicilia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Sardegna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Italia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58392"/>
                  </a:ext>
                </a:extLst>
              </a:tr>
              <a:tr h="24513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Diff.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95608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08396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Fratelli d'Italia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27,0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25,5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6221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Partito Democratico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26457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Movimento 5 Stelle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29,4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01441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Forza Italia - Noi moderati - PPE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145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Noi moderati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761579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Lega Salvini Premier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93677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Alleanza Verdi e Sinistra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67440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Stati Uniti d'Europa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21300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+ Europa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6072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Italia Viva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08233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Azione - Siamo Europei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1125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Pace terra dignità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30304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Libertà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58771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Sud Tiroler - Volkspartei (SVP)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80843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Alternativa popolare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78362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Democrazia sovrana popolare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29566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Partito animalista - Italexit per l'Italia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47652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Rassemblement valdotain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12650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Altri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-4,4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34501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Totale complessivo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it-IT" sz="10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uFillTx/>
                        <a:latin typeface="Arial" panose="020B06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96715"/>
                  </a:ext>
                </a:extLst>
              </a:tr>
              <a:tr h="15710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0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5572" marR="5572" marT="5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20975"/>
                  </a:ext>
                </a:extLst>
              </a:tr>
            </a:tbl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4B95B59-A592-7D09-8CDA-68841F561DB5}"/>
              </a:ext>
            </a:extLst>
          </p:cNvPr>
          <p:cNvCxnSpPr/>
          <p:nvPr/>
        </p:nvCxnSpPr>
        <p:spPr>
          <a:xfrm>
            <a:off x="2934160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8BA178F-3999-F4CD-016F-C6E5A5F075F8}"/>
              </a:ext>
            </a:extLst>
          </p:cNvPr>
          <p:cNvCxnSpPr/>
          <p:nvPr/>
        </p:nvCxnSpPr>
        <p:spPr>
          <a:xfrm>
            <a:off x="4020577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D2C9334-92BC-5A1E-1C42-9F69636ADDD7}"/>
              </a:ext>
            </a:extLst>
          </p:cNvPr>
          <p:cNvCxnSpPr/>
          <p:nvPr/>
        </p:nvCxnSpPr>
        <p:spPr>
          <a:xfrm>
            <a:off x="5134984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A5365C6-3CD2-09F3-CB20-175BF6BD3EA4}"/>
              </a:ext>
            </a:extLst>
          </p:cNvPr>
          <p:cNvCxnSpPr/>
          <p:nvPr/>
        </p:nvCxnSpPr>
        <p:spPr>
          <a:xfrm>
            <a:off x="6203293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CFF5CF9-0721-F85A-19B0-9D924F41DA6D}"/>
              </a:ext>
            </a:extLst>
          </p:cNvPr>
          <p:cNvCxnSpPr/>
          <p:nvPr/>
        </p:nvCxnSpPr>
        <p:spPr>
          <a:xfrm>
            <a:off x="7289710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7576202-CEC9-E1A2-837B-984764C47F99}"/>
              </a:ext>
            </a:extLst>
          </p:cNvPr>
          <p:cNvCxnSpPr/>
          <p:nvPr/>
        </p:nvCxnSpPr>
        <p:spPr>
          <a:xfrm>
            <a:off x="8376127" y="2050737"/>
            <a:ext cx="0" cy="403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305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utro_master">
  <a:themeElements>
    <a:clrScheme name="Neutro_master">
      <a:dk1>
        <a:srgbClr val="505050"/>
      </a:dk1>
      <a:lt1>
        <a:srgbClr val="FFFFFF"/>
      </a:lt1>
      <a:dk2>
        <a:srgbClr val="A7A7A7"/>
      </a:dk2>
      <a:lt2>
        <a:srgbClr val="535353"/>
      </a:lt2>
      <a:accent1>
        <a:srgbClr val="84A33D"/>
      </a:accent1>
      <a:accent2>
        <a:srgbClr val="BBE0E3"/>
      </a:accent2>
      <a:accent3>
        <a:srgbClr val="F7B234"/>
      </a:accent3>
      <a:accent4>
        <a:srgbClr val="868789"/>
      </a:accent4>
      <a:accent5>
        <a:srgbClr val="ED7D0F"/>
      </a:accent5>
      <a:accent6>
        <a:srgbClr val="8778B1"/>
      </a:accent6>
      <a:hlink>
        <a:srgbClr val="0000FF"/>
      </a:hlink>
      <a:folHlink>
        <a:srgbClr val="FF00FF"/>
      </a:folHlink>
    </a:clrScheme>
    <a:fontScheme name="Neutro_mast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eutro_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utro_master">
  <a:themeElements>
    <a:clrScheme name="Neutro_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4A33D"/>
      </a:accent1>
      <a:accent2>
        <a:srgbClr val="BBE0E3"/>
      </a:accent2>
      <a:accent3>
        <a:srgbClr val="F7B234"/>
      </a:accent3>
      <a:accent4>
        <a:srgbClr val="868789"/>
      </a:accent4>
      <a:accent5>
        <a:srgbClr val="ED7D0F"/>
      </a:accent5>
      <a:accent6>
        <a:srgbClr val="8778B1"/>
      </a:accent6>
      <a:hlink>
        <a:srgbClr val="0000FF"/>
      </a:hlink>
      <a:folHlink>
        <a:srgbClr val="FF00FF"/>
      </a:folHlink>
    </a:clrScheme>
    <a:fontScheme name="Neutro_master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eutro_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0505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2658</Words>
  <Application>Microsoft Office PowerPoint</Application>
  <PresentationFormat>A4 (21x29,7 cm)</PresentationFormat>
  <Paragraphs>1936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Neutro_master</vt:lpstr>
      <vt:lpstr>Dentro le elezioni europee 2024:  ancora un voto di transizione</vt:lpstr>
      <vt:lpstr>La partecipazione elettorale e voto postale nei 27 paesi dell’Unione Europea</vt:lpstr>
      <vt:lpstr>Numero di votanti Italia e Aire, partecipazione apparente e partecipazione reale</vt:lpstr>
      <vt:lpstr>Affluenza alle urne</vt:lpstr>
      <vt:lpstr>Trend elettorale 2006-2024</vt:lpstr>
      <vt:lpstr>Composizione % dei gruppi nel parlamento dell’UE all’inizio di ogni legislatura</vt:lpstr>
      <vt:lpstr>I risultati del voto per le Europee per regione</vt:lpstr>
      <vt:lpstr>I risultati del voto per le Europee per regione</vt:lpstr>
      <vt:lpstr>I risultati del voto per le Europee per regione</vt:lpstr>
      <vt:lpstr>Il voto a Fratelli d’Italia</vt:lpstr>
      <vt:lpstr>Il voto a Fratelli d’Italia</vt:lpstr>
      <vt:lpstr>Il voto alla Lega</vt:lpstr>
      <vt:lpstr>Il voto alla Lega</vt:lpstr>
      <vt:lpstr>Il voto a Forza Italia</vt:lpstr>
      <vt:lpstr>Il voto a Forza Italia</vt:lpstr>
      <vt:lpstr>Il voto al Partito Democratico</vt:lpstr>
      <vt:lpstr>Il voto al Partito Democratico</vt:lpstr>
      <vt:lpstr>Il voto ad Alleanza Verdi e Sinistra</vt:lpstr>
      <vt:lpstr>Il voto ad Alleanza Verdi e Sinistra</vt:lpstr>
      <vt:lpstr>Il voto al Movimento 5 Stelle</vt:lpstr>
      <vt:lpstr>Il voto al Movimento 5 Stelle</vt:lpstr>
      <vt:lpstr>Il voto ad Azione-Italia Viva</vt:lpstr>
      <vt:lpstr>Il voto ad Azione-Italia Viva</vt:lpstr>
      <vt:lpstr>Il voto ad Azione-Italia Viva</vt:lpstr>
      <vt:lpstr>Flussi in uscita del M5S in 15 città</vt:lpstr>
      <vt:lpstr>Flussi in entrata per FDI in 15 città</vt:lpstr>
      <vt:lpstr>Flussi in entrata per PD in 15 città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Dentro le elezioni europee 2024:  ancora un voto di transizione</dc:title>
  <dc:creator>Osservatorio1</dc:creator>
  <cp:lastModifiedBy>Microsoft Office User</cp:lastModifiedBy>
  <cp:revision>20</cp:revision>
  <dcterms:modified xsi:type="dcterms:W3CDTF">2024-06-19T19:15:43Z</dcterms:modified>
</cp:coreProperties>
</file>